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68" r:id="rId4"/>
    <p:sldId id="271" r:id="rId5"/>
    <p:sldId id="266" r:id="rId6"/>
    <p:sldId id="267" r:id="rId7"/>
    <p:sldId id="273" r:id="rId8"/>
    <p:sldId id="270" r:id="rId9"/>
    <p:sldId id="259" r:id="rId10"/>
    <p:sldId id="264" r:id="rId11"/>
    <p:sldId id="260" r:id="rId12"/>
    <p:sldId id="262" r:id="rId13"/>
    <p:sldId id="274" r:id="rId14"/>
    <p:sldId id="275" r:id="rId15"/>
    <p:sldId id="277" r:id="rId16"/>
    <p:sldId id="265" r:id="rId17"/>
  </p:sldIdLst>
  <p:sldSz cx="18288000" cy="10287000"/>
  <p:notesSz cx="6858000" cy="9144000"/>
  <p:embeddedFontLst>
    <p:embeddedFont>
      <p:font typeface="Poppins" panose="00000500000000000000" pitchFamily="2" charset="0"/>
      <p:regular r:id="rId18"/>
      <p:bold r:id="rId19"/>
      <p:italic r:id="rId20"/>
      <p:boldItalic r:id="rId21"/>
    </p:embeddedFont>
    <p:embeddedFont>
      <p:font typeface="Poppins Bold" panose="00000800000000000000" pitchFamily="2" charset="0"/>
      <p:regular r:id="rId22"/>
      <p:bold r:id="rId23"/>
    </p:embeddedFont>
    <p:embeddedFont>
      <p:font typeface="RQND Pro Condense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161C77-EE73-C480-6603-577CC700C3CC}" v="42" dt="2025-05-13T07:15:40.829"/>
    <p1510:client id="{BCE51400-1FAD-02B6-9EF7-E82098F253BA}" v="358" dt="2025-05-12T20:13:2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40.svg"/><Relationship Id="rId7" Type="http://schemas.openxmlformats.org/officeDocument/2006/relationships/image" Target="../media/image33.svg"/><Relationship Id="rId12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42.svg"/><Relationship Id="rId5" Type="http://schemas.openxmlformats.org/officeDocument/2006/relationships/image" Target="../media/image17.svg"/><Relationship Id="rId10" Type="http://schemas.openxmlformats.org/officeDocument/2006/relationships/image" Target="../media/image41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6.svg"/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12" Type="http://schemas.openxmlformats.org/officeDocument/2006/relationships/image" Target="../media/image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8.svg"/><Relationship Id="rId5" Type="http://schemas.openxmlformats.org/officeDocument/2006/relationships/image" Target="../media/image51.svg"/><Relationship Id="rId10" Type="http://schemas.openxmlformats.org/officeDocument/2006/relationships/image" Target="../media/image7.png"/><Relationship Id="rId4" Type="http://schemas.openxmlformats.org/officeDocument/2006/relationships/image" Target="../media/image50.png"/><Relationship Id="rId9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23.svg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10" Type="http://schemas.openxmlformats.org/officeDocument/2006/relationships/image" Target="../media/image10.svg"/><Relationship Id="rId4" Type="http://schemas.openxmlformats.org/officeDocument/2006/relationships/image" Target="../media/image2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10" Type="http://schemas.openxmlformats.org/officeDocument/2006/relationships/image" Target="../media/image38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805611" y="5919160"/>
            <a:ext cx="4709044" cy="3339140"/>
          </a:xfrm>
          <a:custGeom>
            <a:avLst/>
            <a:gdLst/>
            <a:ahLst/>
            <a:cxnLst/>
            <a:rect l="l" t="t" r="r" b="b"/>
            <a:pathLst>
              <a:path w="4709044" h="3339140">
                <a:moveTo>
                  <a:pt x="0" y="0"/>
                </a:moveTo>
                <a:lnTo>
                  <a:pt x="4709044" y="0"/>
                </a:lnTo>
                <a:lnTo>
                  <a:pt x="4709044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975959" y="5796085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5370644" y="967400"/>
            <a:ext cx="4171997" cy="1661213"/>
          </a:xfrm>
          <a:custGeom>
            <a:avLst/>
            <a:gdLst/>
            <a:ahLst/>
            <a:cxnLst/>
            <a:rect l="l" t="t" r="r" b="b"/>
            <a:pathLst>
              <a:path w="4171997" h="1661213">
                <a:moveTo>
                  <a:pt x="0" y="0"/>
                </a:moveTo>
                <a:lnTo>
                  <a:pt x="4171997" y="0"/>
                </a:lnTo>
                <a:lnTo>
                  <a:pt x="4171997" y="1661214"/>
                </a:lnTo>
                <a:lnTo>
                  <a:pt x="0" y="16612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805611" y="1057087"/>
            <a:ext cx="2189851" cy="3272874"/>
          </a:xfrm>
          <a:custGeom>
            <a:avLst/>
            <a:gdLst/>
            <a:ahLst/>
            <a:cxnLst/>
            <a:rect l="l" t="t" r="r" b="b"/>
            <a:pathLst>
              <a:path w="2189851" h="3272874">
                <a:moveTo>
                  <a:pt x="0" y="0"/>
                </a:moveTo>
                <a:lnTo>
                  <a:pt x="2189851" y="0"/>
                </a:lnTo>
                <a:lnTo>
                  <a:pt x="2189851" y="3272874"/>
                </a:lnTo>
                <a:lnTo>
                  <a:pt x="0" y="32728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634254" y="-1399386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649021" y="4056387"/>
                </a:moveTo>
                <a:lnTo>
                  <a:pt x="0" y="4056387"/>
                </a:lnTo>
                <a:lnTo>
                  <a:pt x="0" y="0"/>
                </a:lnTo>
                <a:lnTo>
                  <a:pt x="649021" y="0"/>
                </a:lnTo>
                <a:lnTo>
                  <a:pt x="649021" y="4056387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8565134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356399" y="8144023"/>
            <a:ext cx="434639" cy="3025969"/>
          </a:xfrm>
          <a:custGeom>
            <a:avLst/>
            <a:gdLst/>
            <a:ahLst/>
            <a:cxnLst/>
            <a:rect l="l" t="t" r="r" b="b"/>
            <a:pathLst>
              <a:path w="434639" h="3025969">
                <a:moveTo>
                  <a:pt x="0" y="0"/>
                </a:moveTo>
                <a:lnTo>
                  <a:pt x="434639" y="0"/>
                </a:lnTo>
                <a:lnTo>
                  <a:pt x="434639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119199" y="2999530"/>
            <a:ext cx="16060808" cy="26558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16550" dirty="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Testarea</a:t>
            </a: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 </a:t>
            </a:r>
            <a:r>
              <a:rPr lang="en-US" sz="16550" dirty="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în</a:t>
            </a: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 Python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5379" y="5652807"/>
            <a:ext cx="13356624" cy="40852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837"/>
              </a:lnSpc>
            </a:pPr>
            <a:r>
              <a:rPr lang="en-US" sz="4800" b="1" err="1">
                <a:solidFill>
                  <a:srgbClr val="DC786D"/>
                </a:solidFill>
                <a:latin typeface="Poppins Bold"/>
                <a:ea typeface="Poppins Bold"/>
                <a:cs typeface="Poppins Bold"/>
              </a:rPr>
              <a:t>Barbărasă</a:t>
            </a:r>
            <a:r>
              <a:rPr lang="en-US" sz="4800" b="1" dirty="0">
                <a:solidFill>
                  <a:srgbClr val="DC786D"/>
                </a:solidFill>
                <a:latin typeface="Poppins Bold"/>
                <a:ea typeface="Poppins Bold"/>
                <a:cs typeface="Poppins Bold"/>
              </a:rPr>
              <a:t> Maria–311</a:t>
            </a:r>
            <a:endParaRPr lang="ro-RO"/>
          </a:p>
          <a:p>
            <a:pPr algn="r">
              <a:lnSpc>
                <a:spcPts val="10837"/>
              </a:lnSpc>
            </a:pPr>
            <a:r>
              <a:rPr lang="en-US" sz="4800" b="1" err="1">
                <a:solidFill>
                  <a:srgbClr val="DC786D"/>
                </a:solidFill>
                <a:latin typeface="Poppins Bold"/>
                <a:ea typeface="Poppins Bold"/>
                <a:cs typeface="Poppins Bold"/>
              </a:rPr>
              <a:t>Oproiu</a:t>
            </a:r>
            <a:r>
              <a:rPr lang="en-US" sz="4800" b="1" dirty="0">
                <a:solidFill>
                  <a:srgbClr val="DC786D"/>
                </a:solidFill>
                <a:latin typeface="Poppins Bold"/>
                <a:ea typeface="Poppins Bold"/>
                <a:cs typeface="Poppins Bold"/>
              </a:rPr>
              <a:t> Matei-311</a:t>
            </a:r>
          </a:p>
          <a:p>
            <a:pPr algn="r">
              <a:lnSpc>
                <a:spcPts val="10837"/>
              </a:lnSpc>
            </a:pPr>
            <a:endParaRPr lang="en-US" sz="7700" b="1" dirty="0">
              <a:solidFill>
                <a:srgbClr val="DC786D"/>
              </a:solidFill>
              <a:latin typeface="Poppins Bold"/>
              <a:ea typeface="Poppins Bold"/>
              <a:cs typeface="Poppins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E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440872" y="9013846"/>
            <a:ext cx="4442238" cy="1273148"/>
          </a:xfrm>
          <a:custGeom>
            <a:avLst/>
            <a:gdLst/>
            <a:ahLst/>
            <a:cxnLst/>
            <a:rect l="l" t="t" r="r" b="b"/>
            <a:pathLst>
              <a:path w="4927760" h="1657519">
                <a:moveTo>
                  <a:pt x="0" y="0"/>
                </a:moveTo>
                <a:lnTo>
                  <a:pt x="4927760" y="0"/>
                </a:lnTo>
                <a:lnTo>
                  <a:pt x="4927760" y="1657520"/>
                </a:lnTo>
                <a:lnTo>
                  <a:pt x="0" y="16575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30400" y="1282397"/>
            <a:ext cx="7315200" cy="1662545"/>
          </a:xfrm>
          <a:custGeom>
            <a:avLst/>
            <a:gdLst/>
            <a:ahLst/>
            <a:cxnLst/>
            <a:rect l="l" t="t" r="r" b="b"/>
            <a:pathLst>
              <a:path w="7315200" h="1662545">
                <a:moveTo>
                  <a:pt x="0" y="0"/>
                </a:moveTo>
                <a:lnTo>
                  <a:pt x="7315200" y="0"/>
                </a:lnTo>
                <a:lnTo>
                  <a:pt x="7315200" y="1662545"/>
                </a:lnTo>
                <a:lnTo>
                  <a:pt x="0" y="16625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3743" y="3821835"/>
            <a:ext cx="4084049" cy="2650919"/>
          </a:xfrm>
          <a:custGeom>
            <a:avLst/>
            <a:gdLst/>
            <a:ahLst/>
            <a:cxnLst/>
            <a:rect l="l" t="t" r="r" b="b"/>
            <a:pathLst>
              <a:path w="4084049" h="2650919">
                <a:moveTo>
                  <a:pt x="0" y="0"/>
                </a:moveTo>
                <a:lnTo>
                  <a:pt x="4084048" y="0"/>
                </a:lnTo>
                <a:lnTo>
                  <a:pt x="4084048" y="2650919"/>
                </a:lnTo>
                <a:lnTo>
                  <a:pt x="0" y="2650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111592" y="6582411"/>
            <a:ext cx="5574768" cy="2675889"/>
          </a:xfrm>
          <a:custGeom>
            <a:avLst/>
            <a:gdLst/>
            <a:ahLst/>
            <a:cxnLst/>
            <a:rect l="l" t="t" r="r" b="b"/>
            <a:pathLst>
              <a:path w="5574768" h="2675889">
                <a:moveTo>
                  <a:pt x="0" y="0"/>
                </a:moveTo>
                <a:lnTo>
                  <a:pt x="5574769" y="0"/>
                </a:lnTo>
                <a:lnTo>
                  <a:pt x="5574769" y="2675889"/>
                </a:lnTo>
                <a:lnTo>
                  <a:pt x="0" y="2675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437981" y="1001419"/>
            <a:ext cx="3947432" cy="1306241"/>
          </a:xfrm>
          <a:custGeom>
            <a:avLst/>
            <a:gdLst/>
            <a:ahLst/>
            <a:cxnLst/>
            <a:rect l="l" t="t" r="r" b="b"/>
            <a:pathLst>
              <a:path w="3947432" h="1306241">
                <a:moveTo>
                  <a:pt x="0" y="0"/>
                </a:moveTo>
                <a:lnTo>
                  <a:pt x="3947432" y="0"/>
                </a:lnTo>
                <a:lnTo>
                  <a:pt x="3947432" y="1306241"/>
                </a:lnTo>
                <a:lnTo>
                  <a:pt x="0" y="130624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2">
            <a:extLst>
              <a:ext uri="{FF2B5EF4-FFF2-40B4-BE49-F238E27FC236}">
                <a16:creationId xmlns:a16="http://schemas.microsoft.com/office/drawing/2014/main" id="{9CF31E29-C597-A09E-37D3-1E6AF034FB15}"/>
              </a:ext>
            </a:extLst>
          </p:cNvPr>
          <p:cNvGrpSpPr/>
          <p:nvPr/>
        </p:nvGrpSpPr>
        <p:grpSpPr>
          <a:xfrm>
            <a:off x="4879317" y="334878"/>
            <a:ext cx="8685814" cy="9666884"/>
            <a:chOff x="0" y="-38100"/>
            <a:chExt cx="3278646" cy="299612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EFBEB60-4125-DDFB-C0C7-BBBA90B724D1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11" name="TextBox 4">
              <a:extLst>
                <a:ext uri="{FF2B5EF4-FFF2-40B4-BE49-F238E27FC236}">
                  <a16:creationId xmlns:a16="http://schemas.microsoft.com/office/drawing/2014/main" id="{4D02726A-84C9-6B79-5E05-B4375602A0F4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TextBox 16">
            <a:extLst>
              <a:ext uri="{FF2B5EF4-FFF2-40B4-BE49-F238E27FC236}">
                <a16:creationId xmlns:a16="http://schemas.microsoft.com/office/drawing/2014/main" id="{342B9C18-06FA-8E63-8F38-593A56B031B9}"/>
              </a:ext>
            </a:extLst>
          </p:cNvPr>
          <p:cNvSpPr txBox="1"/>
          <p:nvPr/>
        </p:nvSpPr>
        <p:spPr>
          <a:xfrm>
            <a:off x="2117911" y="-1125972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Acoperirea</a:t>
            </a:r>
            <a:r>
              <a:rPr lang="en-US" sz="7200" dirty="0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 la </a:t>
            </a:r>
            <a:r>
              <a:rPr lang="en-US" sz="720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nivel</a:t>
            </a:r>
            <a:r>
              <a:rPr lang="en-US" sz="7200" dirty="0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 de </a:t>
            </a:r>
            <a:r>
              <a:rPr lang="en-US" sz="720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condiție</a:t>
            </a:r>
            <a:endParaRPr lang="en-US" sz="7200" err="1">
              <a:solidFill>
                <a:schemeClr val="bg1"/>
              </a:solidFill>
              <a:latin typeface="RQND Pro Condensed"/>
              <a:ea typeface="Calibri"/>
              <a:cs typeface="Calibri"/>
            </a:endParaRPr>
          </a:p>
        </p:txBody>
      </p:sp>
      <p:pic>
        <p:nvPicPr>
          <p:cNvPr id="16" name="Imagine 15" descr="O imagine care conține text, captură de ecran, Font, număr&#10;&#10;Conținutul generat de inteligența artificială poate fi incorect.">
            <a:extLst>
              <a:ext uri="{FF2B5EF4-FFF2-40B4-BE49-F238E27FC236}">
                <a16:creationId xmlns:a16="http://schemas.microsoft.com/office/drawing/2014/main" id="{B8393542-4A21-2946-8EF1-E1220853596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5718" y="1983813"/>
            <a:ext cx="6828751" cy="7573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40722"/>
            <a:ext cx="16230600" cy="7605556"/>
            <a:chOff x="0" y="0"/>
            <a:chExt cx="4274726" cy="200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003110"/>
            </a:xfrm>
            <a:custGeom>
              <a:avLst/>
              <a:gdLst/>
              <a:ahLst/>
              <a:cxnLst/>
              <a:rect l="l" t="t" r="r" b="b"/>
              <a:pathLst>
                <a:path w="4274726" h="200311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78783"/>
                  </a:lnTo>
                  <a:cubicBezTo>
                    <a:pt x="4274726" y="1992218"/>
                    <a:pt x="4263834" y="2003110"/>
                    <a:pt x="4250399" y="2003110"/>
                  </a:cubicBezTo>
                  <a:lnTo>
                    <a:pt x="24327" y="2003110"/>
                  </a:lnTo>
                  <a:cubicBezTo>
                    <a:pt x="10891" y="2003110"/>
                    <a:pt x="0" y="1992218"/>
                    <a:pt x="0" y="197878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B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04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525761" y="1919830"/>
            <a:ext cx="13228898" cy="12990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90"/>
              </a:lnSpc>
            </a:pPr>
            <a:r>
              <a:rPr lang="en-US" sz="7200" dirty="0">
                <a:solidFill>
                  <a:srgbClr val="3D3E87"/>
                </a:solidFill>
                <a:latin typeface="RQND Pro Condensed"/>
                <a:ea typeface="Calibri"/>
                <a:cs typeface="Calibri"/>
              </a:rPr>
              <a:t>TESTAREA CIRCUITELOR INDEPENDENTE </a:t>
            </a:r>
            <a:endParaRPr lang="ro-RO" sz="7200">
              <a:ea typeface="Calibri"/>
              <a:cs typeface="Calibri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42066" y="3480423"/>
            <a:ext cx="3468044" cy="5294374"/>
          </a:xfrm>
          <a:custGeom>
            <a:avLst/>
            <a:gdLst/>
            <a:ahLst/>
            <a:cxnLst/>
            <a:rect l="l" t="t" r="r" b="b"/>
            <a:pathLst>
              <a:path w="3488274" h="5213454">
                <a:moveTo>
                  <a:pt x="0" y="0"/>
                </a:moveTo>
                <a:lnTo>
                  <a:pt x="3488274" y="0"/>
                </a:lnTo>
                <a:lnTo>
                  <a:pt x="3488274" y="5213453"/>
                </a:lnTo>
                <a:lnTo>
                  <a:pt x="0" y="521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1A3BC795-427E-7A13-1155-13D45EE38F38}"/>
              </a:ext>
            </a:extLst>
          </p:cNvPr>
          <p:cNvSpPr txBox="1"/>
          <p:nvPr/>
        </p:nvSpPr>
        <p:spPr>
          <a:xfrm>
            <a:off x="5462123" y="3934751"/>
            <a:ext cx="11786047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Wingdings"/>
              <a:buChar char="Ø"/>
            </a:pPr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Numărul minim de circuite independente pentru a obține o acoperire completă a ramurilor este data de formula lui </a:t>
            </a:r>
            <a:r>
              <a:rPr lang="ro-RO" sz="2800" dirty="0" err="1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McCabe</a:t>
            </a:r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.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  V(G)=e-n+2 p, unde: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     e = numărul de muchii ale graficului = 18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     n = numărul de noduri ale graficului = 17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     p = numărul de componente conectate = 1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    Deci, în cazul nostru V(G)= 18-17+2*1=3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pPr marL="457200" indent="-457200">
              <a:buFont typeface="Wingdings"/>
              <a:buChar char="Ø"/>
            </a:pPr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Circuitele independente: a) 13,14,15,17,18,20,23,26 = fals -&gt; 36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      b) 13,14,15,17,18,20,23,26 = adevărat , repetăm 27,29,31,32 -&gt; 36 </a:t>
            </a:r>
            <a:endParaRPr lang="ro-RO" sz="2800">
              <a:solidFill>
                <a:srgbClr val="7030A0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rgbClr val="7030A0"/>
                </a:solidFill>
                <a:latin typeface="Poppins"/>
                <a:ea typeface="+mn-lt"/>
                <a:cs typeface="+mn-lt"/>
              </a:rPr>
              <a:t>      c) 13,14,15,17,18,20,23,26 = adevărat repetam 27,29,31,34 -&gt;36</a:t>
            </a:r>
            <a:endParaRPr lang="ro-RO" sz="2800" dirty="0">
              <a:solidFill>
                <a:srgbClr val="7030A0"/>
              </a:solidFill>
              <a:latin typeface="Poppins"/>
              <a:cs typeface="Poppi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340722"/>
            <a:ext cx="16230600" cy="7605556"/>
            <a:chOff x="0" y="0"/>
            <a:chExt cx="4274726" cy="200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003110"/>
            </a:xfrm>
            <a:custGeom>
              <a:avLst/>
              <a:gdLst/>
              <a:ahLst/>
              <a:cxnLst/>
              <a:rect l="l" t="t" r="r" b="b"/>
              <a:pathLst>
                <a:path w="4274726" h="200311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78783"/>
                  </a:lnTo>
                  <a:cubicBezTo>
                    <a:pt x="4274726" y="1992218"/>
                    <a:pt x="4263834" y="2003110"/>
                    <a:pt x="4250399" y="2003110"/>
                  </a:cubicBezTo>
                  <a:lnTo>
                    <a:pt x="24327" y="2003110"/>
                  </a:lnTo>
                  <a:cubicBezTo>
                    <a:pt x="10891" y="2003110"/>
                    <a:pt x="0" y="1992218"/>
                    <a:pt x="0" y="197878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B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04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124059" y="3172887"/>
            <a:ext cx="8060111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90"/>
              </a:lnSpc>
            </a:pPr>
            <a:r>
              <a:rPr lang="en-US" sz="13000" dirty="0" err="1">
                <a:solidFill>
                  <a:srgbClr val="3D3E87"/>
                </a:solidFill>
                <a:latin typeface="RQND Pro Condensed"/>
              </a:rPr>
              <a:t>Mutanți</a:t>
            </a:r>
            <a:r>
              <a:rPr lang="en-US" sz="13000" dirty="0">
                <a:solidFill>
                  <a:srgbClr val="3D3E87"/>
                </a:solidFill>
                <a:latin typeface="RQND Pro Condensed"/>
              </a:rPr>
              <a:t>:</a:t>
            </a:r>
          </a:p>
        </p:txBody>
      </p:sp>
      <p:sp>
        <p:nvSpPr>
          <p:cNvPr id="6" name="Freeform 6"/>
          <p:cNvSpPr/>
          <p:nvPr/>
        </p:nvSpPr>
        <p:spPr>
          <a:xfrm>
            <a:off x="5908962" y="337200"/>
            <a:ext cx="6470076" cy="2682141"/>
          </a:xfrm>
          <a:custGeom>
            <a:avLst/>
            <a:gdLst/>
            <a:ahLst/>
            <a:cxnLst/>
            <a:rect l="l" t="t" r="r" b="b"/>
            <a:pathLst>
              <a:path w="6470076" h="2682141">
                <a:moveTo>
                  <a:pt x="0" y="0"/>
                </a:moveTo>
                <a:lnTo>
                  <a:pt x="6470076" y="0"/>
                </a:lnTo>
                <a:lnTo>
                  <a:pt x="6470076" y="2682141"/>
                </a:lnTo>
                <a:lnTo>
                  <a:pt x="0" y="2682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CasetăText 6">
            <a:extLst>
              <a:ext uri="{FF2B5EF4-FFF2-40B4-BE49-F238E27FC236}">
                <a16:creationId xmlns:a16="http://schemas.microsoft.com/office/drawing/2014/main" id="{5E9CC431-45BD-2E63-75F4-2A7A1EE28CAE}"/>
              </a:ext>
            </a:extLst>
          </p:cNvPr>
          <p:cNvSpPr txBox="1"/>
          <p:nvPr/>
        </p:nvSpPr>
        <p:spPr>
          <a:xfrm>
            <a:off x="2892902" y="4915911"/>
            <a:ext cx="12514332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Testarea mutanților este considerată o testare a calității testelor prin adăugarea unor modificări și a unor mutanți în codul de bază.</a:t>
            </a:r>
            <a:endParaRPr lang="ro-RO">
              <a:ea typeface="Calibri"/>
              <a:cs typeface="Calibri"/>
            </a:endParaRPr>
          </a:p>
          <a:p>
            <a:pPr marL="342900" indent="-342900">
              <a:buFont typeface="Wingdings"/>
              <a:buChar char="Ø"/>
            </a:pPr>
            <a:r>
              <a:rPr lang="ro-RO" sz="2400" b="1" err="1">
                <a:solidFill>
                  <a:srgbClr val="7030A0"/>
                </a:solidFill>
                <a:latin typeface="Poppins"/>
                <a:cs typeface="Poppins"/>
              </a:rPr>
              <a:t>Mutation</a:t>
            </a: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= modificare foarte mică</a:t>
            </a:r>
          </a:p>
          <a:p>
            <a:pPr marL="342900" indent="-342900">
              <a:buFont typeface="Wingdings"/>
              <a:buChar char="Ø"/>
            </a:pP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 Evaluarea testează dacă se detectează mutanții. </a:t>
            </a:r>
          </a:p>
          <a:p>
            <a:pPr marL="342900" indent="-342900">
              <a:buFont typeface="Wingdings"/>
              <a:buChar char="Ø"/>
            </a:pP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Ideea este de a evalua cât de bune sunt testele făcute.</a:t>
            </a:r>
          </a:p>
          <a:p>
            <a:pPr marL="342900" indent="-342900">
              <a:buFont typeface="Wingdings"/>
              <a:buChar char="Ø"/>
            </a:pP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Pentru a evalua </a:t>
            </a:r>
            <a:r>
              <a:rPr lang="ro-RO" sz="2400" err="1">
                <a:solidFill>
                  <a:srgbClr val="7030A0"/>
                </a:solidFill>
                <a:latin typeface="Poppins"/>
                <a:cs typeface="Poppins"/>
              </a:rPr>
              <a:t>toti</a:t>
            </a: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 </a:t>
            </a:r>
            <a:r>
              <a:rPr lang="ro-RO" sz="2400" err="1">
                <a:solidFill>
                  <a:srgbClr val="7030A0"/>
                </a:solidFill>
                <a:latin typeface="Poppins"/>
                <a:cs typeface="Poppins"/>
              </a:rPr>
              <a:t>mutantii</a:t>
            </a: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, i-am generat automat folosind </a:t>
            </a:r>
            <a:r>
              <a:rPr lang="ro-RO" sz="2400" err="1">
                <a:solidFill>
                  <a:srgbClr val="7030A0"/>
                </a:solidFill>
                <a:latin typeface="Poppins"/>
                <a:cs typeface="Poppins"/>
              </a:rPr>
              <a:t>mutpy</a:t>
            </a:r>
            <a:r>
              <a:rPr lang="ro-RO" sz="2400" dirty="0">
                <a:solidFill>
                  <a:srgbClr val="7030A0"/>
                </a:solidFill>
                <a:latin typeface="Poppins"/>
                <a:cs typeface="Poppins"/>
              </a:rPr>
              <a:t>.</a:t>
            </a:r>
          </a:p>
          <a:p>
            <a:pPr algn="l"/>
            <a:endParaRPr lang="ro-RO" dirty="0"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18E3D6-938E-BA6E-E606-E6C43C4DD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2A6A45D-1B65-233E-72B8-484F7956937F}"/>
              </a:ext>
            </a:extLst>
          </p:cNvPr>
          <p:cNvGrpSpPr/>
          <p:nvPr/>
        </p:nvGrpSpPr>
        <p:grpSpPr>
          <a:xfrm>
            <a:off x="1662733" y="2413825"/>
            <a:ext cx="12832978" cy="6171831"/>
            <a:chOff x="0" y="0"/>
            <a:chExt cx="3278645" cy="2615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15B3DBB-1B14-43C8-176E-510B295A94C3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116F974-6FEC-BD43-0B3B-B4A7BC91AF61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6F531FBA-A179-D726-FC75-51B3B862D646}"/>
              </a:ext>
            </a:extLst>
          </p:cNvPr>
          <p:cNvSpPr txBox="1"/>
          <p:nvPr/>
        </p:nvSpPr>
        <p:spPr>
          <a:xfrm>
            <a:off x="954681" y="-175158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Mutant 1 </a:t>
            </a:r>
            <a:endParaRPr lang="ro-RO" sz="7200" dirty="0">
              <a:latin typeface="RQND Pro Condensed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91E958C7-03E1-4565-524C-08BB5CBCC802}"/>
              </a:ext>
            </a:extLst>
          </p:cNvPr>
          <p:cNvSpPr txBox="1"/>
          <p:nvPr/>
        </p:nvSpPr>
        <p:spPr>
          <a:xfrm>
            <a:off x="1830823" y="5502584"/>
            <a:ext cx="1277732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Mutantul acesta </a:t>
            </a:r>
            <a:r>
              <a:rPr lang="ro-RO" sz="28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supravietuiește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în primul set de testare deci </a:t>
            </a:r>
            <a:r>
              <a:rPr lang="ro-RO" sz="28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adaugăm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următorul test suplimentar pentru a îl omora:</a:t>
            </a:r>
            <a:endParaRPr lang="ro-RO" sz="2800" dirty="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Am adăugat aceasta verificare : </a:t>
            </a:r>
            <a:r>
              <a:rPr lang="ro-RO" sz="28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self.assertEqual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(</a:t>
            </a:r>
            <a:r>
              <a:rPr lang="ro-RO" sz="28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ModuloGCD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(3,3,6).</a:t>
            </a:r>
            <a:r>
              <a:rPr lang="ro-RO" sz="280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cmmdc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(),3)</a:t>
            </a:r>
            <a:endParaRPr lang="ro-RO" sz="2800" dirty="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Rezultatul  mutantului nu este 3, este 3*6 ceea ce ne activează testul.</a:t>
            </a:r>
            <a:endParaRPr lang="ro-RO" sz="2800" dirty="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Calibri"/>
              <a:cs typeface="Calibri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EC520158-F853-951D-D74D-45727AB7607F}"/>
              </a:ext>
            </a:extLst>
          </p:cNvPr>
          <p:cNvSpPr/>
          <p:nvPr/>
        </p:nvSpPr>
        <p:spPr>
          <a:xfrm>
            <a:off x="14606124" y="8099842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D92E2F1D-7706-9518-5DF8-A20237F8B455}"/>
              </a:ext>
            </a:extLst>
          </p:cNvPr>
          <p:cNvSpPr/>
          <p:nvPr/>
        </p:nvSpPr>
        <p:spPr>
          <a:xfrm>
            <a:off x="14955729" y="4056297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Imagine 5" descr="Imagine">
            <a:extLst>
              <a:ext uri="{FF2B5EF4-FFF2-40B4-BE49-F238E27FC236}">
                <a16:creationId xmlns:a16="http://schemas.microsoft.com/office/drawing/2014/main" id="{D1AC11C8-61DC-242C-1D5B-1B77C197D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5407" y="2859819"/>
            <a:ext cx="7582912" cy="240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06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754E66-8B9F-AC6A-BDA1-5E32EA2D6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79721E6-0046-64EA-5250-DCC6A10CA5D8}"/>
              </a:ext>
            </a:extLst>
          </p:cNvPr>
          <p:cNvGrpSpPr/>
          <p:nvPr/>
        </p:nvGrpSpPr>
        <p:grpSpPr>
          <a:xfrm>
            <a:off x="1632388" y="1604622"/>
            <a:ext cx="12883553" cy="7587936"/>
            <a:chOff x="0" y="0"/>
            <a:chExt cx="3278645" cy="2615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6F4A9A3-0B12-F360-38D6-12B353FC1FF9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EB69976-1285-3BFA-1C51-8D1DB64B6B55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24A8A9F-1984-1E9C-D6EE-FB4DFAE4D9F3}"/>
              </a:ext>
            </a:extLst>
          </p:cNvPr>
          <p:cNvSpPr txBox="1"/>
          <p:nvPr/>
        </p:nvSpPr>
        <p:spPr>
          <a:xfrm>
            <a:off x="1096292" y="-984362"/>
            <a:ext cx="14234249" cy="2462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Mutant 2 </a:t>
            </a:r>
            <a:endParaRPr lang="ro-RO" sz="7200" dirty="0">
              <a:latin typeface="RQND Pro Condensed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BE930259-797E-B4F0-5B30-F04E3E5E55E6}"/>
              </a:ext>
            </a:extLst>
          </p:cNvPr>
          <p:cNvSpPr txBox="1"/>
          <p:nvPr/>
        </p:nvSpPr>
        <p:spPr>
          <a:xfrm>
            <a:off x="1830823" y="4217973"/>
            <a:ext cx="12777322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Mutantul acesta </a:t>
            </a:r>
            <a:r>
              <a:rPr lang="ro-RO" sz="28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supravietuiește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în primul set de testare deci </a:t>
            </a:r>
            <a:r>
              <a:rPr lang="ro-RO" sz="28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adaugăm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 următorul test suplimentar pentru a îl </a:t>
            </a:r>
            <a:r>
              <a:rPr lang="ro-RO" sz="2800" dirty="0" err="1">
                <a:solidFill>
                  <a:schemeClr val="bg1"/>
                </a:solidFill>
                <a:latin typeface="Poppins"/>
                <a:ea typeface="+mn-lt"/>
                <a:cs typeface="+mn-lt"/>
              </a:rPr>
              <a:t>omorâ</a:t>
            </a:r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:</a:t>
            </a:r>
            <a:endParaRPr lang="ro-RO" sz="280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+mn-lt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Mutantul este omorât de oricare dintre aceste 3 teste deoarece mutantul este omorât si când valoarea este 0.</a:t>
            </a:r>
          </a:p>
          <a:p>
            <a:endParaRPr lang="ro-RO" sz="2800" dirty="0">
              <a:solidFill>
                <a:schemeClr val="bg1"/>
              </a:solidFill>
              <a:latin typeface="Poppins"/>
              <a:ea typeface="+mn-lt"/>
              <a:cs typeface="Calibri"/>
            </a:endParaRPr>
          </a:p>
          <a:p>
            <a:endParaRPr lang="ro-RO" sz="2800" dirty="0">
              <a:solidFill>
                <a:schemeClr val="bg1"/>
              </a:solidFill>
              <a:latin typeface="Poppins"/>
              <a:ea typeface="Calibri"/>
              <a:cs typeface="Calibri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AE82E84-6E85-1660-D546-10EAED2D520E}"/>
              </a:ext>
            </a:extLst>
          </p:cNvPr>
          <p:cNvSpPr/>
          <p:nvPr/>
        </p:nvSpPr>
        <p:spPr>
          <a:xfrm>
            <a:off x="14606124" y="8099842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52BCF03A-95FE-94FD-6987-038F6399E1AF}"/>
              </a:ext>
            </a:extLst>
          </p:cNvPr>
          <p:cNvSpPr/>
          <p:nvPr/>
        </p:nvSpPr>
        <p:spPr>
          <a:xfrm>
            <a:off x="14955729" y="4056297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8" name="Imagine 7" descr="Imagine">
            <a:extLst>
              <a:ext uri="{FF2B5EF4-FFF2-40B4-BE49-F238E27FC236}">
                <a16:creationId xmlns:a16="http://schemas.microsoft.com/office/drawing/2014/main" id="{65A33024-CCAC-434B-CC4B-488D1BF34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195" y="1973233"/>
            <a:ext cx="6399453" cy="2082099"/>
          </a:xfrm>
          <a:prstGeom prst="rect">
            <a:avLst/>
          </a:prstGeom>
        </p:spPr>
      </p:pic>
      <p:pic>
        <p:nvPicPr>
          <p:cNvPr id="10" name="Imagine 9" descr="Imagine">
            <a:extLst>
              <a:ext uri="{FF2B5EF4-FFF2-40B4-BE49-F238E27FC236}">
                <a16:creationId xmlns:a16="http://schemas.microsoft.com/office/drawing/2014/main" id="{34DE95B9-5472-FFD9-432E-579A9AAC43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5233" y="5399326"/>
            <a:ext cx="6243259" cy="232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2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E8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90C33A-DEC0-04CC-DE0D-B461DBBE4A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tăText 7">
            <a:extLst>
              <a:ext uri="{FF2B5EF4-FFF2-40B4-BE49-F238E27FC236}">
                <a16:creationId xmlns:a16="http://schemas.microsoft.com/office/drawing/2014/main" id="{5A271CAD-FA85-F854-267D-5ECCE404EB8F}"/>
              </a:ext>
            </a:extLst>
          </p:cNvPr>
          <p:cNvSpPr txBox="1"/>
          <p:nvPr/>
        </p:nvSpPr>
        <p:spPr>
          <a:xfrm>
            <a:off x="5982038" y="241750"/>
            <a:ext cx="105216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QND Pro Condensed"/>
              </a:rPr>
              <a:t>Comparatia</a:t>
            </a:r>
            <a:r>
              <a:rPr lang="en-US" sz="7200" dirty="0">
                <a:solidFill>
                  <a:schemeClr val="bg1"/>
                </a:solidFill>
                <a:latin typeface="RQND Pro Condensed"/>
              </a:rPr>
              <a:t> cu IA</a:t>
            </a: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994B60FC-4FC6-A561-02AF-7FEFDE344955}"/>
              </a:ext>
            </a:extLst>
          </p:cNvPr>
          <p:cNvGrpSpPr/>
          <p:nvPr/>
        </p:nvGrpSpPr>
        <p:grpSpPr>
          <a:xfrm>
            <a:off x="3021364" y="2571707"/>
            <a:ext cx="12245273" cy="6334115"/>
            <a:chOff x="0" y="-38100"/>
            <a:chExt cx="4274726" cy="2041210"/>
          </a:xfrm>
        </p:grpSpPr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4A418AB5-93B0-723A-FB4B-2B1B20493C15}"/>
                </a:ext>
              </a:extLst>
            </p:cNvPr>
            <p:cNvSpPr/>
            <p:nvPr/>
          </p:nvSpPr>
          <p:spPr>
            <a:xfrm>
              <a:off x="0" y="0"/>
              <a:ext cx="4274726" cy="2003110"/>
            </a:xfrm>
            <a:custGeom>
              <a:avLst/>
              <a:gdLst/>
              <a:ahLst/>
              <a:cxnLst/>
              <a:rect l="l" t="t" r="r" b="b"/>
              <a:pathLst>
                <a:path w="4274726" h="200311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78783"/>
                  </a:lnTo>
                  <a:cubicBezTo>
                    <a:pt x="4274726" y="1992218"/>
                    <a:pt x="4263834" y="2003110"/>
                    <a:pt x="4250399" y="2003110"/>
                  </a:cubicBezTo>
                  <a:lnTo>
                    <a:pt x="24327" y="2003110"/>
                  </a:lnTo>
                  <a:cubicBezTo>
                    <a:pt x="10891" y="2003110"/>
                    <a:pt x="0" y="1992218"/>
                    <a:pt x="0" y="197878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BEB"/>
            </a:solidFill>
          </p:spPr>
        </p:sp>
        <p:sp>
          <p:nvSpPr>
            <p:cNvPr id="10" name="TextBox 4">
              <a:extLst>
                <a:ext uri="{FF2B5EF4-FFF2-40B4-BE49-F238E27FC236}">
                  <a16:creationId xmlns:a16="http://schemas.microsoft.com/office/drawing/2014/main" id="{AF57386C-5AD7-D730-1C76-E442C1315FBB}"/>
                </a:ext>
              </a:extLst>
            </p:cNvPr>
            <p:cNvSpPr txBox="1"/>
            <p:nvPr/>
          </p:nvSpPr>
          <p:spPr>
            <a:xfrm>
              <a:off x="0" y="-38100"/>
              <a:ext cx="4274726" cy="204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7">
            <a:extLst>
              <a:ext uri="{FF2B5EF4-FFF2-40B4-BE49-F238E27FC236}">
                <a16:creationId xmlns:a16="http://schemas.microsoft.com/office/drawing/2014/main" id="{8CE75F94-72FB-421C-87F6-C769A8993C6D}"/>
              </a:ext>
            </a:extLst>
          </p:cNvPr>
          <p:cNvSpPr/>
          <p:nvPr/>
        </p:nvSpPr>
        <p:spPr>
          <a:xfrm>
            <a:off x="-930584" y="8362833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3">
            <a:extLst>
              <a:ext uri="{FF2B5EF4-FFF2-40B4-BE49-F238E27FC236}">
                <a16:creationId xmlns:a16="http://schemas.microsoft.com/office/drawing/2014/main" id="{BA70CD98-5D60-0FB4-832A-EE75C12E5373}"/>
              </a:ext>
            </a:extLst>
          </p:cNvPr>
          <p:cNvSpPr/>
          <p:nvPr/>
        </p:nvSpPr>
        <p:spPr>
          <a:xfrm>
            <a:off x="-580979" y="4319288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CasetăText 16">
            <a:extLst>
              <a:ext uri="{FF2B5EF4-FFF2-40B4-BE49-F238E27FC236}">
                <a16:creationId xmlns:a16="http://schemas.microsoft.com/office/drawing/2014/main" id="{11CCA7E1-03F2-E497-6E65-2B4F45CC9FBA}"/>
              </a:ext>
            </a:extLst>
          </p:cNvPr>
          <p:cNvSpPr txBox="1"/>
          <p:nvPr/>
        </p:nvSpPr>
        <p:spPr>
          <a:xfrm>
            <a:off x="4339354" y="2892902"/>
            <a:ext cx="4199766" cy="56938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Pentru analiza de frontiera codul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dat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de Chat –GPT 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tratează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cazuri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inutile precum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valorarea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–1 care nu se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regasește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în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valorile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noastre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de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frontieră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considerate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valide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. In plus, nu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tratează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cum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trebuie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cazurile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de la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marginea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frontierei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ie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. 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valorile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1 </a:t>
            </a:r>
            <a:r>
              <a:rPr lang="en-US" sz="2800" err="1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si</a:t>
            </a:r>
            <a:r>
              <a:rPr lang="en-US" sz="2800" dirty="0">
                <a:solidFill>
                  <a:srgbClr val="7030A0"/>
                </a:solidFill>
                <a:latin typeface="Poppins"/>
                <a:ea typeface="Calibri"/>
                <a:cs typeface="Calibri"/>
              </a:rPr>
              <a:t> 2.</a:t>
            </a:r>
            <a:endParaRPr lang="ro-RO" sz="2800">
              <a:solidFill>
                <a:srgbClr val="7030A0"/>
              </a:solidFill>
              <a:latin typeface="Poppins"/>
              <a:cs typeface="Poppins"/>
            </a:endParaRPr>
          </a:p>
        </p:txBody>
      </p:sp>
      <p:pic>
        <p:nvPicPr>
          <p:cNvPr id="19" name="Imagine 18" descr="Imagine">
            <a:extLst>
              <a:ext uri="{FF2B5EF4-FFF2-40B4-BE49-F238E27FC236}">
                <a16:creationId xmlns:a16="http://schemas.microsoft.com/office/drawing/2014/main" id="{0CA0DCCA-B471-C716-A2EE-FAB8FBCA9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41955" y="2955954"/>
            <a:ext cx="4688745" cy="562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01700" y="6318920"/>
            <a:ext cx="7315200" cy="2939380"/>
          </a:xfrm>
          <a:custGeom>
            <a:avLst/>
            <a:gdLst/>
            <a:ahLst/>
            <a:cxnLst/>
            <a:rect l="l" t="t" r="r" b="b"/>
            <a:pathLst>
              <a:path w="7315200" h="2939380">
                <a:moveTo>
                  <a:pt x="0" y="0"/>
                </a:moveTo>
                <a:lnTo>
                  <a:pt x="7315200" y="0"/>
                </a:lnTo>
                <a:lnTo>
                  <a:pt x="7315200" y="2939380"/>
                </a:lnTo>
                <a:lnTo>
                  <a:pt x="0" y="2939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5996" y="3281251"/>
            <a:ext cx="3106513" cy="5177521"/>
          </a:xfrm>
          <a:custGeom>
            <a:avLst/>
            <a:gdLst/>
            <a:ahLst/>
            <a:cxnLst/>
            <a:rect l="l" t="t" r="r" b="b"/>
            <a:pathLst>
              <a:path w="3106513" h="5177521">
                <a:moveTo>
                  <a:pt x="0" y="0"/>
                </a:moveTo>
                <a:lnTo>
                  <a:pt x="3106513" y="0"/>
                </a:lnTo>
                <a:lnTo>
                  <a:pt x="3106513" y="5177521"/>
                </a:lnTo>
                <a:lnTo>
                  <a:pt x="0" y="51775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645497" y="250694"/>
            <a:ext cx="2666962" cy="3411231"/>
          </a:xfrm>
          <a:custGeom>
            <a:avLst/>
            <a:gdLst/>
            <a:ahLst/>
            <a:cxnLst/>
            <a:rect l="l" t="t" r="r" b="b"/>
            <a:pathLst>
              <a:path w="2666962" h="3411231">
                <a:moveTo>
                  <a:pt x="0" y="0"/>
                </a:moveTo>
                <a:lnTo>
                  <a:pt x="2666962" y="0"/>
                </a:lnTo>
                <a:lnTo>
                  <a:pt x="2666962" y="3411231"/>
                </a:lnTo>
                <a:lnTo>
                  <a:pt x="0" y="34112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5400000">
            <a:off x="154908" y="-1386496"/>
            <a:ext cx="920075" cy="5750466"/>
          </a:xfrm>
          <a:custGeom>
            <a:avLst/>
            <a:gdLst/>
            <a:ahLst/>
            <a:cxnLst/>
            <a:rect l="l" t="t" r="r" b="b"/>
            <a:pathLst>
              <a:path w="920075" h="5750466">
                <a:moveTo>
                  <a:pt x="0" y="0"/>
                </a:moveTo>
                <a:lnTo>
                  <a:pt x="920075" y="0"/>
                </a:lnTo>
                <a:lnTo>
                  <a:pt x="920075" y="5750466"/>
                </a:lnTo>
                <a:lnTo>
                  <a:pt x="0" y="57504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128903" y="8058222"/>
            <a:ext cx="2189851" cy="3272874"/>
          </a:xfrm>
          <a:custGeom>
            <a:avLst/>
            <a:gdLst/>
            <a:ahLst/>
            <a:cxnLst/>
            <a:rect l="l" t="t" r="r" b="b"/>
            <a:pathLst>
              <a:path w="2189851" h="3272874">
                <a:moveTo>
                  <a:pt x="0" y="0"/>
                </a:moveTo>
                <a:lnTo>
                  <a:pt x="2189850" y="0"/>
                </a:lnTo>
                <a:lnTo>
                  <a:pt x="2189850" y="3272874"/>
                </a:lnTo>
                <a:lnTo>
                  <a:pt x="0" y="3272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89127" y="-632513"/>
            <a:ext cx="4171997" cy="1661213"/>
          </a:xfrm>
          <a:custGeom>
            <a:avLst/>
            <a:gdLst/>
            <a:ahLst/>
            <a:cxnLst/>
            <a:rect l="l" t="t" r="r" b="b"/>
            <a:pathLst>
              <a:path w="4171997" h="1661213">
                <a:moveTo>
                  <a:pt x="0" y="0"/>
                </a:moveTo>
                <a:lnTo>
                  <a:pt x="4171998" y="0"/>
                </a:lnTo>
                <a:lnTo>
                  <a:pt x="4171998" y="1661213"/>
                </a:lnTo>
                <a:lnTo>
                  <a:pt x="0" y="16612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906884" y="3228468"/>
            <a:ext cx="14234249" cy="3821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26"/>
              </a:lnSpc>
            </a:pPr>
            <a:r>
              <a:rPr lang="en-US" sz="16550" dirty="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Mulțumim</a:t>
            </a: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 </a:t>
            </a:r>
            <a:r>
              <a:rPr lang="en-US" sz="16550" dirty="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pentru</a:t>
            </a: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 </a:t>
            </a:r>
            <a:r>
              <a:rPr lang="en-US" sz="16550" dirty="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atenție</a:t>
            </a: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!</a:t>
            </a:r>
            <a:endParaRPr lang="en-US" sz="16550" dirty="0">
              <a:solidFill>
                <a:srgbClr val="3D3E87"/>
              </a:solidFill>
              <a:latin typeface="RQND Pro Condensed"/>
              <a:ea typeface="RQND Pro Condensed"/>
              <a:cs typeface="RQND Pro Condense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7895" y="612440"/>
            <a:ext cx="16412670" cy="9314998"/>
            <a:chOff x="0" y="0"/>
            <a:chExt cx="4274726" cy="20031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74726" cy="2003110"/>
            </a:xfrm>
            <a:custGeom>
              <a:avLst/>
              <a:gdLst/>
              <a:ahLst/>
              <a:cxnLst/>
              <a:rect l="l" t="t" r="r" b="b"/>
              <a:pathLst>
                <a:path w="4274726" h="200311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78783"/>
                  </a:lnTo>
                  <a:cubicBezTo>
                    <a:pt x="4274726" y="1992218"/>
                    <a:pt x="4263834" y="2003110"/>
                    <a:pt x="4250399" y="2003110"/>
                  </a:cubicBezTo>
                  <a:lnTo>
                    <a:pt x="24327" y="2003110"/>
                  </a:lnTo>
                  <a:cubicBezTo>
                    <a:pt x="10891" y="2003110"/>
                    <a:pt x="0" y="1992218"/>
                    <a:pt x="0" y="197878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BE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274726" cy="204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474433" y="2931509"/>
            <a:ext cx="6166450" cy="5213454"/>
          </a:xfrm>
          <a:custGeom>
            <a:avLst/>
            <a:gdLst/>
            <a:ahLst/>
            <a:cxnLst/>
            <a:rect l="l" t="t" r="r" b="b"/>
            <a:pathLst>
              <a:path w="6166450" h="5213454">
                <a:moveTo>
                  <a:pt x="0" y="0"/>
                </a:moveTo>
                <a:lnTo>
                  <a:pt x="6166450" y="0"/>
                </a:lnTo>
                <a:lnTo>
                  <a:pt x="6166450" y="5213453"/>
                </a:lnTo>
                <a:lnTo>
                  <a:pt x="0" y="52134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2">
            <a:extLst>
              <a:ext uri="{FF2B5EF4-FFF2-40B4-BE49-F238E27FC236}">
                <a16:creationId xmlns:a16="http://schemas.microsoft.com/office/drawing/2014/main" id="{1958A31C-7C53-C3B3-AC84-DFFCD9656CE6}"/>
              </a:ext>
            </a:extLst>
          </p:cNvPr>
          <p:cNvGrpSpPr/>
          <p:nvPr/>
        </p:nvGrpSpPr>
        <p:grpSpPr>
          <a:xfrm>
            <a:off x="2026875" y="3776304"/>
            <a:ext cx="7128096" cy="1137590"/>
            <a:chOff x="0" y="-38100"/>
            <a:chExt cx="3278646" cy="299612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54E8B7C-06B7-507C-4F5F-33D4963262E6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71887BCC-C47D-928D-CA85-EFDD02FC5770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5">
            <a:extLst>
              <a:ext uri="{FF2B5EF4-FFF2-40B4-BE49-F238E27FC236}">
                <a16:creationId xmlns:a16="http://schemas.microsoft.com/office/drawing/2014/main" id="{141399A4-B28B-0910-8C50-FD6C3BDCB8CD}"/>
              </a:ext>
            </a:extLst>
          </p:cNvPr>
          <p:cNvGrpSpPr/>
          <p:nvPr/>
        </p:nvGrpSpPr>
        <p:grpSpPr>
          <a:xfrm>
            <a:off x="2026875" y="4981831"/>
            <a:ext cx="7128096" cy="1102824"/>
            <a:chOff x="0" y="-38100"/>
            <a:chExt cx="3278646" cy="299612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EAC189B1-0C01-1496-065A-75D806FDAFD9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D28A1311-C226-AD3B-A005-1839D8E87982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Poppins"/>
                <a:cs typeface="Poppins"/>
              </a:endParaRPr>
            </a:p>
          </p:txBody>
        </p:sp>
      </p:grpSp>
      <p:grpSp>
        <p:nvGrpSpPr>
          <p:cNvPr id="18" name="Group 8">
            <a:extLst>
              <a:ext uri="{FF2B5EF4-FFF2-40B4-BE49-F238E27FC236}">
                <a16:creationId xmlns:a16="http://schemas.microsoft.com/office/drawing/2014/main" id="{76B36149-9973-1335-B402-7C1DE6741AD6}"/>
              </a:ext>
            </a:extLst>
          </p:cNvPr>
          <p:cNvGrpSpPr/>
          <p:nvPr/>
        </p:nvGrpSpPr>
        <p:grpSpPr>
          <a:xfrm>
            <a:off x="2026875" y="6117825"/>
            <a:ext cx="7128096" cy="1137590"/>
            <a:chOff x="0" y="-38100"/>
            <a:chExt cx="3278646" cy="299612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605245C-585B-4C43-2BB2-CF22F7931E9C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B9EBCDD0-B6E1-2BCE-D470-AA9A2C4D3456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Poppins"/>
                <a:cs typeface="Poppins"/>
              </a:endParaRPr>
            </a:p>
          </p:txBody>
        </p:sp>
      </p:grpSp>
      <p:grpSp>
        <p:nvGrpSpPr>
          <p:cNvPr id="22" name="Group 11">
            <a:extLst>
              <a:ext uri="{FF2B5EF4-FFF2-40B4-BE49-F238E27FC236}">
                <a16:creationId xmlns:a16="http://schemas.microsoft.com/office/drawing/2014/main" id="{1BDBAE52-6C2E-5F59-3805-A9034B4E9BCF}"/>
              </a:ext>
            </a:extLst>
          </p:cNvPr>
          <p:cNvGrpSpPr/>
          <p:nvPr/>
        </p:nvGrpSpPr>
        <p:grpSpPr>
          <a:xfrm>
            <a:off x="2026875" y="7284164"/>
            <a:ext cx="7117981" cy="1172356"/>
            <a:chOff x="0" y="-38100"/>
            <a:chExt cx="3278646" cy="299612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840AA34-C355-19B3-0FB4-2DA72EA4B948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D1013121-6F57-68D9-5CAB-DB17DFFAFA2F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Poppins"/>
                <a:cs typeface="Poppins"/>
              </a:endParaRPr>
            </a:p>
          </p:txBody>
        </p:sp>
      </p:grpSp>
      <p:sp>
        <p:nvSpPr>
          <p:cNvPr id="24" name="TextBox 16">
            <a:extLst>
              <a:ext uri="{FF2B5EF4-FFF2-40B4-BE49-F238E27FC236}">
                <a16:creationId xmlns:a16="http://schemas.microsoft.com/office/drawing/2014/main" id="{D90B7B12-0203-B92D-CD34-CF4A6DD31B79}"/>
              </a:ext>
            </a:extLst>
          </p:cNvPr>
          <p:cNvSpPr txBox="1"/>
          <p:nvPr/>
        </p:nvSpPr>
        <p:spPr>
          <a:xfrm>
            <a:off x="2026875" y="704850"/>
            <a:ext cx="14234249" cy="2655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218"/>
              </a:lnSpc>
            </a:pPr>
            <a:r>
              <a:rPr lang="en-US" sz="1655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  <a:sym typeface="RQND Pro Condensed"/>
              </a:rPr>
              <a:t>CUPRINS</a:t>
            </a:r>
            <a:endParaRPr lang="en-US" sz="16550" dirty="0">
              <a:solidFill>
                <a:srgbClr val="3D3E87"/>
              </a:solidFill>
              <a:latin typeface="RQND Pro Condensed"/>
              <a:ea typeface="RQND Pro Condensed"/>
              <a:cs typeface="RQND Pro Condensed"/>
            </a:endParaRPr>
          </a:p>
        </p:txBody>
      </p:sp>
      <p:sp>
        <p:nvSpPr>
          <p:cNvPr id="26" name="TextBox 17">
            <a:extLst>
              <a:ext uri="{FF2B5EF4-FFF2-40B4-BE49-F238E27FC236}">
                <a16:creationId xmlns:a16="http://schemas.microsoft.com/office/drawing/2014/main" id="{BEE1C1A2-427D-5570-3E8B-030A85E2F7CC}"/>
              </a:ext>
            </a:extLst>
          </p:cNvPr>
          <p:cNvSpPr txBox="1"/>
          <p:nvPr/>
        </p:nvSpPr>
        <p:spPr>
          <a:xfrm>
            <a:off x="2594922" y="4091357"/>
            <a:ext cx="10964036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err="1">
                <a:solidFill>
                  <a:srgbClr val="FBE6E3"/>
                </a:solidFill>
                <a:latin typeface="Poppins"/>
                <a:ea typeface="+mn-lt"/>
                <a:cs typeface="+mn-lt"/>
                <a:sym typeface="Poppins"/>
              </a:rPr>
              <a:t>Problema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+mn-lt"/>
                <a:sym typeface="Poppins"/>
              </a:rPr>
              <a:t> </a:t>
            </a:r>
            <a:r>
              <a:rPr lang="en-US" sz="3200" err="1">
                <a:solidFill>
                  <a:srgbClr val="FBE6E3"/>
                </a:solidFill>
                <a:latin typeface="Poppins"/>
                <a:ea typeface="+mn-lt"/>
                <a:cs typeface="+mn-lt"/>
                <a:sym typeface="Poppins"/>
              </a:rPr>
              <a:t>noastră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+mn-lt"/>
                <a:sym typeface="Poppins"/>
              </a:rPr>
              <a:t> </a:t>
            </a:r>
            <a:endParaRPr lang="ro-RO" dirty="0">
              <a:latin typeface="Poppins"/>
            </a:endParaRPr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5BDB0E24-DCA4-AE0C-6E56-BF0BB595882C}"/>
              </a:ext>
            </a:extLst>
          </p:cNvPr>
          <p:cNvSpPr txBox="1"/>
          <p:nvPr/>
        </p:nvSpPr>
        <p:spPr>
          <a:xfrm>
            <a:off x="2594922" y="5262117"/>
            <a:ext cx="11615786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Testarea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funcțională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  a </a:t>
            </a: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clasei</a:t>
            </a:r>
            <a:endParaRPr lang="ro-RO" dirty="0" err="1">
              <a:latin typeface="Poppins"/>
              <a:ea typeface="Calibri"/>
              <a:cs typeface="Poppins"/>
            </a:endParaRPr>
          </a:p>
        </p:txBody>
      </p:sp>
      <p:sp>
        <p:nvSpPr>
          <p:cNvPr id="30" name="TextBox 19">
            <a:extLst>
              <a:ext uri="{FF2B5EF4-FFF2-40B4-BE49-F238E27FC236}">
                <a16:creationId xmlns:a16="http://schemas.microsoft.com/office/drawing/2014/main" id="{F49C641B-D72B-734A-E141-13966EE185A0}"/>
              </a:ext>
            </a:extLst>
          </p:cNvPr>
          <p:cNvSpPr txBox="1"/>
          <p:nvPr/>
        </p:nvSpPr>
        <p:spPr>
          <a:xfrm>
            <a:off x="2594922" y="6432878"/>
            <a:ext cx="10964036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Testarea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 </a:t>
            </a: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structurală</a:t>
            </a:r>
            <a:r>
              <a:rPr lang="en-US" sz="3200" dirty="0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 </a:t>
            </a:r>
            <a:endParaRPr lang="ro-RO" dirty="0">
              <a:latin typeface="Poppins"/>
              <a:cs typeface="Poppins"/>
            </a:endParaRPr>
          </a:p>
        </p:txBody>
      </p:sp>
      <p:sp>
        <p:nvSpPr>
          <p:cNvPr id="32" name="TextBox 20">
            <a:extLst>
              <a:ext uri="{FF2B5EF4-FFF2-40B4-BE49-F238E27FC236}">
                <a16:creationId xmlns:a16="http://schemas.microsoft.com/office/drawing/2014/main" id="{B493B72C-86C9-4F83-5986-53B436A3D639}"/>
              </a:ext>
            </a:extLst>
          </p:cNvPr>
          <p:cNvSpPr txBox="1"/>
          <p:nvPr/>
        </p:nvSpPr>
        <p:spPr>
          <a:xfrm>
            <a:off x="2594922" y="7603638"/>
            <a:ext cx="10964036" cy="547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FBE6E3"/>
                </a:solidFill>
                <a:latin typeface="Poppins"/>
                <a:ea typeface="+mn-lt"/>
                <a:cs typeface="Poppins"/>
                <a:sym typeface="Poppins"/>
              </a:rPr>
              <a:t>Mutanți</a:t>
            </a:r>
            <a:endParaRPr lang="ro-RO" dirty="0" err="1">
              <a:latin typeface="Poppins"/>
              <a:cs typeface="Poppins"/>
            </a:endParaRP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E32E1017-37AE-217D-6C71-5F9073C5F772}"/>
              </a:ext>
            </a:extLst>
          </p:cNvPr>
          <p:cNvGrpSpPr/>
          <p:nvPr/>
        </p:nvGrpSpPr>
        <p:grpSpPr>
          <a:xfrm>
            <a:off x="2026875" y="8457509"/>
            <a:ext cx="7117981" cy="1172356"/>
            <a:chOff x="0" y="-38100"/>
            <a:chExt cx="3278646" cy="299612"/>
          </a:xfrm>
        </p:grpSpPr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94BE0D16-E131-936D-177C-5CF455859FD5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11" name="TextBox 13">
              <a:extLst>
                <a:ext uri="{FF2B5EF4-FFF2-40B4-BE49-F238E27FC236}">
                  <a16:creationId xmlns:a16="http://schemas.microsoft.com/office/drawing/2014/main" id="{EEE843B4-C68C-32A4-0C5F-187746B5D580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Poppins"/>
                <a:cs typeface="Poppins"/>
              </a:endParaRPr>
            </a:p>
          </p:txBody>
        </p:sp>
      </p:grpSp>
      <p:sp>
        <p:nvSpPr>
          <p:cNvPr id="15" name="CasetăText 14">
            <a:extLst>
              <a:ext uri="{FF2B5EF4-FFF2-40B4-BE49-F238E27FC236}">
                <a16:creationId xmlns:a16="http://schemas.microsoft.com/office/drawing/2014/main" id="{AE8E73C4-92AD-30AF-67D7-54725B55D380}"/>
              </a:ext>
            </a:extLst>
          </p:cNvPr>
          <p:cNvSpPr txBox="1"/>
          <p:nvPr/>
        </p:nvSpPr>
        <p:spPr>
          <a:xfrm>
            <a:off x="2593497" y="8748502"/>
            <a:ext cx="466505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>
                <a:solidFill>
                  <a:srgbClr val="FBE6E3"/>
                </a:solidFill>
                <a:latin typeface="Poppins"/>
                <a:cs typeface="Poppins"/>
              </a:rPr>
              <a:t>Comparația</a:t>
            </a:r>
            <a:r>
              <a:rPr lang="en-US" sz="3200" dirty="0">
                <a:solidFill>
                  <a:srgbClr val="FBE6E3"/>
                </a:solidFill>
                <a:latin typeface="Poppins"/>
                <a:cs typeface="Poppins"/>
              </a:rPr>
              <a:t> cu Ia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287B38-2399-AA35-9F8B-A91285C0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89C83A6-74CE-AA04-4F0F-85F2C5330D6B}"/>
              </a:ext>
            </a:extLst>
          </p:cNvPr>
          <p:cNvSpPr/>
          <p:nvPr/>
        </p:nvSpPr>
        <p:spPr>
          <a:xfrm>
            <a:off x="15370644" y="229002"/>
            <a:ext cx="4171997" cy="1661213"/>
          </a:xfrm>
          <a:custGeom>
            <a:avLst/>
            <a:gdLst/>
            <a:ahLst/>
            <a:cxnLst/>
            <a:rect l="l" t="t" r="r" b="b"/>
            <a:pathLst>
              <a:path w="4171997" h="1661213">
                <a:moveTo>
                  <a:pt x="0" y="0"/>
                </a:moveTo>
                <a:lnTo>
                  <a:pt x="4171997" y="0"/>
                </a:lnTo>
                <a:lnTo>
                  <a:pt x="4171997" y="1661214"/>
                </a:lnTo>
                <a:lnTo>
                  <a:pt x="0" y="1661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97FACE5D-F08F-95D2-4E0A-89031CAADF8E}"/>
              </a:ext>
            </a:extLst>
          </p:cNvPr>
          <p:cNvSpPr/>
          <p:nvPr/>
        </p:nvSpPr>
        <p:spPr>
          <a:xfrm>
            <a:off x="-805611" y="1057087"/>
            <a:ext cx="2189851" cy="3272874"/>
          </a:xfrm>
          <a:custGeom>
            <a:avLst/>
            <a:gdLst/>
            <a:ahLst/>
            <a:cxnLst/>
            <a:rect l="l" t="t" r="r" b="b"/>
            <a:pathLst>
              <a:path w="2189851" h="3272874">
                <a:moveTo>
                  <a:pt x="0" y="0"/>
                </a:moveTo>
                <a:lnTo>
                  <a:pt x="2189851" y="0"/>
                </a:lnTo>
                <a:lnTo>
                  <a:pt x="2189851" y="3272874"/>
                </a:lnTo>
                <a:lnTo>
                  <a:pt x="0" y="3272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567F249-AA5B-942B-1852-07B2EEC64035}"/>
              </a:ext>
            </a:extLst>
          </p:cNvPr>
          <p:cNvSpPr/>
          <p:nvPr/>
        </p:nvSpPr>
        <p:spPr>
          <a:xfrm flipH="1" flipV="1">
            <a:off x="1634254" y="-1399386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649021" y="4056387"/>
                </a:moveTo>
                <a:lnTo>
                  <a:pt x="0" y="4056387"/>
                </a:lnTo>
                <a:lnTo>
                  <a:pt x="0" y="0"/>
                </a:lnTo>
                <a:lnTo>
                  <a:pt x="649021" y="0"/>
                </a:lnTo>
                <a:lnTo>
                  <a:pt x="649021" y="405638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CD9C35A-184D-7520-75D6-081B1DFAD796}"/>
              </a:ext>
            </a:extLst>
          </p:cNvPr>
          <p:cNvSpPr/>
          <p:nvPr/>
        </p:nvSpPr>
        <p:spPr>
          <a:xfrm>
            <a:off x="290151" y="8103563"/>
            <a:ext cx="434639" cy="3025969"/>
          </a:xfrm>
          <a:custGeom>
            <a:avLst/>
            <a:gdLst/>
            <a:ahLst/>
            <a:cxnLst/>
            <a:rect l="l" t="t" r="r" b="b"/>
            <a:pathLst>
              <a:path w="434639" h="3025969">
                <a:moveTo>
                  <a:pt x="0" y="0"/>
                </a:moveTo>
                <a:lnTo>
                  <a:pt x="434639" y="0"/>
                </a:lnTo>
                <a:lnTo>
                  <a:pt x="434639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5BFAE8D9-F68F-D9F4-49B4-2E51024A39D9}"/>
              </a:ext>
            </a:extLst>
          </p:cNvPr>
          <p:cNvSpPr txBox="1"/>
          <p:nvPr/>
        </p:nvSpPr>
        <p:spPr>
          <a:xfrm>
            <a:off x="1118803" y="-570089"/>
            <a:ext cx="16060808" cy="24570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880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Problema</a:t>
            </a:r>
            <a:r>
              <a:rPr lang="en-US" sz="8800" dirty="0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 </a:t>
            </a:r>
            <a:r>
              <a:rPr lang="en-US" sz="8800" err="1">
                <a:solidFill>
                  <a:srgbClr val="3D3E87"/>
                </a:solidFill>
                <a:latin typeface="RQND Pro Condensed"/>
                <a:ea typeface="RQND Pro Condensed"/>
                <a:cs typeface="RQND Pro Condensed"/>
              </a:rPr>
              <a:t>noastră</a:t>
            </a:r>
            <a:endParaRPr lang="en-US" sz="8800">
              <a:solidFill>
                <a:srgbClr val="3D3E87"/>
              </a:solidFill>
              <a:latin typeface="RQND Pro Condensed"/>
              <a:ea typeface="RQND Pro Condensed"/>
              <a:cs typeface="RQND Pro Condensed"/>
            </a:endParaRPr>
          </a:p>
        </p:txBody>
      </p:sp>
      <p:pic>
        <p:nvPicPr>
          <p:cNvPr id="11" name="Imagine 10" descr="O imagine care conține text, captură de ecran&#10;&#10;Conținutul generat de inteligența artificială poate fi incorect.">
            <a:extLst>
              <a:ext uri="{FF2B5EF4-FFF2-40B4-BE49-F238E27FC236}">
                <a16:creationId xmlns:a16="http://schemas.microsoft.com/office/drawing/2014/main" id="{122FBD55-7E09-A0F9-1B2D-5F72FD543C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9273" y="3133582"/>
            <a:ext cx="6965228" cy="58978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6" name="Group 2">
            <a:extLst>
              <a:ext uri="{FF2B5EF4-FFF2-40B4-BE49-F238E27FC236}">
                <a16:creationId xmlns:a16="http://schemas.microsoft.com/office/drawing/2014/main" id="{E4176273-DFFE-AD91-46E5-EEC8641A66BC}"/>
              </a:ext>
            </a:extLst>
          </p:cNvPr>
          <p:cNvGrpSpPr/>
          <p:nvPr/>
        </p:nvGrpSpPr>
        <p:grpSpPr>
          <a:xfrm>
            <a:off x="1632388" y="2303617"/>
            <a:ext cx="7461894" cy="6727102"/>
            <a:chOff x="0" y="-38100"/>
            <a:chExt cx="3278646" cy="299612"/>
          </a:xfrm>
        </p:grpSpPr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2EAFE530-11C4-A127-00E0-D9B2B2DA879F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15" name="TextBox 4">
              <a:extLst>
                <a:ext uri="{FF2B5EF4-FFF2-40B4-BE49-F238E27FC236}">
                  <a16:creationId xmlns:a16="http://schemas.microsoft.com/office/drawing/2014/main" id="{479775D0-35E4-823F-0D9B-2EF0B7875E6F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CasetăText 11">
            <a:extLst>
              <a:ext uri="{FF2B5EF4-FFF2-40B4-BE49-F238E27FC236}">
                <a16:creationId xmlns:a16="http://schemas.microsoft.com/office/drawing/2014/main" id="{D22D00EE-6288-0459-7E7B-F1878C856AC2}"/>
              </a:ext>
            </a:extLst>
          </p:cNvPr>
          <p:cNvSpPr txBox="1"/>
          <p:nvPr/>
        </p:nvSpPr>
        <p:spPr>
          <a:xfrm>
            <a:off x="1709442" y="3752682"/>
            <a:ext cx="7305084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solidFill>
                  <a:srgbClr val="FAFAFA"/>
                </a:solidFill>
                <a:latin typeface="Poppins"/>
                <a:ea typeface="+mn-lt"/>
                <a:cs typeface="+mn-lt"/>
              </a:rPr>
              <a:t>Se testează un program care verifică cel mai mare divizor comun între două numere a și b </a:t>
            </a:r>
            <a:r>
              <a:rPr lang="ro-RO" sz="2800" err="1">
                <a:solidFill>
                  <a:srgbClr val="FAFAFA"/>
                </a:solidFill>
                <a:latin typeface="Poppins"/>
                <a:ea typeface="+mn-lt"/>
                <a:cs typeface="+mn-lt"/>
              </a:rPr>
              <a:t>modulo</a:t>
            </a:r>
            <a:r>
              <a:rPr lang="ro-RO" sz="2800" dirty="0">
                <a:solidFill>
                  <a:srgbClr val="FAFAFA"/>
                </a:solidFill>
                <a:latin typeface="Poppins"/>
                <a:ea typeface="+mn-lt"/>
                <a:cs typeface="+mn-lt"/>
              </a:rPr>
              <a:t> c. Mai precis, pentru trei variabile care vor îndeplini condiția să fie numere naturale strict pozitive se va calcula folosind algoritmul lui Euclid cu scăderi repetate între a și b ,pentru un număr maxim de 1000 de iterații. Programul va produce un output care va indica rezultatul în urma calcului algoritmului </a:t>
            </a:r>
            <a:r>
              <a:rPr lang="ro-RO" sz="2800" err="1">
                <a:solidFill>
                  <a:srgbClr val="FAFAFA"/>
                </a:solidFill>
                <a:latin typeface="Poppins"/>
                <a:ea typeface="+mn-lt"/>
                <a:cs typeface="+mn-lt"/>
              </a:rPr>
              <a:t>modulo</a:t>
            </a:r>
            <a:r>
              <a:rPr lang="ro-RO" sz="2800" dirty="0">
                <a:solidFill>
                  <a:srgbClr val="FAFAFA"/>
                </a:solidFill>
                <a:latin typeface="Poppins"/>
                <a:ea typeface="+mn-lt"/>
                <a:cs typeface="+mn-lt"/>
              </a:rPr>
              <a:t> c</a:t>
            </a:r>
            <a:endParaRPr lang="ro-RO" sz="2800" dirty="0">
              <a:solidFill>
                <a:srgbClr val="FAFAFA"/>
              </a:solidFill>
              <a:latin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324501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E8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738AF0-8384-5EF1-E439-A49EA4B13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462075C9-E116-8F36-04BF-948FEEAD21DA}"/>
              </a:ext>
            </a:extLst>
          </p:cNvPr>
          <p:cNvSpPr/>
          <p:nvPr/>
        </p:nvSpPr>
        <p:spPr>
          <a:xfrm>
            <a:off x="16349958" y="382158"/>
            <a:ext cx="7315200" cy="1662545"/>
          </a:xfrm>
          <a:custGeom>
            <a:avLst/>
            <a:gdLst/>
            <a:ahLst/>
            <a:cxnLst/>
            <a:rect l="l" t="t" r="r" b="b"/>
            <a:pathLst>
              <a:path w="7315200" h="1662545">
                <a:moveTo>
                  <a:pt x="0" y="0"/>
                </a:moveTo>
                <a:lnTo>
                  <a:pt x="7315200" y="0"/>
                </a:lnTo>
                <a:lnTo>
                  <a:pt x="7315200" y="1662545"/>
                </a:lnTo>
                <a:lnTo>
                  <a:pt x="0" y="16625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2">
            <a:extLst>
              <a:ext uri="{FF2B5EF4-FFF2-40B4-BE49-F238E27FC236}">
                <a16:creationId xmlns:a16="http://schemas.microsoft.com/office/drawing/2014/main" id="{0ECBF20B-BA42-1273-2DA3-09778BC74D62}"/>
              </a:ext>
            </a:extLst>
          </p:cNvPr>
          <p:cNvGrpSpPr/>
          <p:nvPr/>
        </p:nvGrpSpPr>
        <p:grpSpPr>
          <a:xfrm>
            <a:off x="1248017" y="1990050"/>
            <a:ext cx="7451777" cy="7071013"/>
            <a:chOff x="0" y="-38100"/>
            <a:chExt cx="3278646" cy="299612"/>
          </a:xfrm>
        </p:grpSpPr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61DF671B-2CFC-EFAA-FE18-719B4F5660F3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9" name="TextBox 4">
              <a:extLst>
                <a:ext uri="{FF2B5EF4-FFF2-40B4-BE49-F238E27FC236}">
                  <a16:creationId xmlns:a16="http://schemas.microsoft.com/office/drawing/2014/main" id="{3F217C43-2EC2-7B2D-5F7E-E017D875D175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9FAEE75-47BF-EDCA-AAB4-DEF438282525}"/>
              </a:ext>
            </a:extLst>
          </p:cNvPr>
          <p:cNvSpPr txBox="1"/>
          <p:nvPr/>
        </p:nvSpPr>
        <p:spPr>
          <a:xfrm>
            <a:off x="1743654" y="-266193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Partiționarea</a:t>
            </a:r>
            <a:r>
              <a:rPr lang="en-US" sz="7200" dirty="0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în</a:t>
            </a:r>
            <a:r>
              <a:rPr lang="en-US" sz="7200" dirty="0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 </a:t>
            </a:r>
            <a:r>
              <a:rPr lang="en-US" sz="7200" dirty="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clase</a:t>
            </a:r>
            <a:r>
              <a:rPr lang="en-US" sz="7200" dirty="0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 de </a:t>
            </a:r>
            <a:r>
              <a:rPr lang="en-US" sz="7200" dirty="0" err="1">
                <a:solidFill>
                  <a:schemeClr val="bg1"/>
                </a:solidFill>
                <a:latin typeface="RQND Pro Condensed"/>
                <a:ea typeface="+mn-lt"/>
                <a:cs typeface="+mn-lt"/>
                <a:sym typeface="RQND Pro Condensed"/>
              </a:rPr>
              <a:t>echivalența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</a:t>
            </a:r>
            <a:endParaRPr lang="ro-RO" sz="7200" dirty="0">
              <a:latin typeface="RQND Pro Condensed"/>
            </a:endParaRPr>
          </a:p>
        </p:txBody>
      </p:sp>
      <p:grpSp>
        <p:nvGrpSpPr>
          <p:cNvPr id="21" name="Group 2">
            <a:extLst>
              <a:ext uri="{FF2B5EF4-FFF2-40B4-BE49-F238E27FC236}">
                <a16:creationId xmlns:a16="http://schemas.microsoft.com/office/drawing/2014/main" id="{CE16B6FE-FC17-F9B1-FFC4-24BC59066D0E}"/>
              </a:ext>
            </a:extLst>
          </p:cNvPr>
          <p:cNvGrpSpPr/>
          <p:nvPr/>
        </p:nvGrpSpPr>
        <p:grpSpPr>
          <a:xfrm>
            <a:off x="9542353" y="1983685"/>
            <a:ext cx="7411318" cy="7077377"/>
            <a:chOff x="-9358" y="-38100"/>
            <a:chExt cx="3428377" cy="299612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1788BA90-D2DB-AA39-385E-A7017D37FE8C}"/>
                </a:ext>
              </a:extLst>
            </p:cNvPr>
            <p:cNvSpPr/>
            <p:nvPr/>
          </p:nvSpPr>
          <p:spPr>
            <a:xfrm>
              <a:off x="-9358" y="0"/>
              <a:ext cx="3428377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20" name="TextBox 4">
              <a:extLst>
                <a:ext uri="{FF2B5EF4-FFF2-40B4-BE49-F238E27FC236}">
                  <a16:creationId xmlns:a16="http://schemas.microsoft.com/office/drawing/2014/main" id="{C94915AA-14A9-10E2-99EE-638063B0562F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23" name="Imagine 22" descr="O imagine care conține text, captură de ecran, Font, document&#10;&#10;Conținutul generat de inteligența artificială poate fi incorect.">
            <a:extLst>
              <a:ext uri="{FF2B5EF4-FFF2-40B4-BE49-F238E27FC236}">
                <a16:creationId xmlns:a16="http://schemas.microsoft.com/office/drawing/2014/main" id="{596F7253-730B-4D3E-20ED-D54A3E1577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636" y="3417662"/>
            <a:ext cx="7051703" cy="5252154"/>
          </a:xfrm>
          <a:prstGeom prst="rect">
            <a:avLst/>
          </a:prstGeom>
        </p:spPr>
      </p:pic>
      <p:pic>
        <p:nvPicPr>
          <p:cNvPr id="25" name="Imagine 24" descr="O imagine care conține text, Font, captură de ecran, document&#10;&#10;Conținutul generat de inteligența artificială poate fi incorect.">
            <a:extLst>
              <a:ext uri="{FF2B5EF4-FFF2-40B4-BE49-F238E27FC236}">
                <a16:creationId xmlns:a16="http://schemas.microsoft.com/office/drawing/2014/main" id="{9AB48CEE-6B46-6868-EB8C-37138C01B0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218" r="-191" b="74240"/>
          <a:stretch/>
        </p:blipFill>
        <p:spPr>
          <a:xfrm>
            <a:off x="9853465" y="3246929"/>
            <a:ext cx="6782984" cy="2093815"/>
          </a:xfrm>
          <a:prstGeom prst="rect">
            <a:avLst/>
          </a:prstGeom>
        </p:spPr>
      </p:pic>
      <p:pic>
        <p:nvPicPr>
          <p:cNvPr id="27" name="Imagine 26" descr="O imagine care conține text, Font, captură de ecran, document&#10;&#10;Conținutul generat de inteligența artificială poate fi incorect.">
            <a:extLst>
              <a:ext uri="{FF2B5EF4-FFF2-40B4-BE49-F238E27FC236}">
                <a16:creationId xmlns:a16="http://schemas.microsoft.com/office/drawing/2014/main" id="{A04A12DF-6660-38A7-2362-6568F320799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1542" r="-118" b="107"/>
          <a:stretch/>
        </p:blipFill>
        <p:spPr>
          <a:xfrm>
            <a:off x="9854877" y="4673148"/>
            <a:ext cx="6781561" cy="4070476"/>
          </a:xfrm>
          <a:prstGeom prst="rect">
            <a:avLst/>
          </a:prstGeom>
        </p:spPr>
      </p:pic>
      <p:sp>
        <p:nvSpPr>
          <p:cNvPr id="6" name="Freeform 6">
            <a:extLst>
              <a:ext uri="{FF2B5EF4-FFF2-40B4-BE49-F238E27FC236}">
                <a16:creationId xmlns:a16="http://schemas.microsoft.com/office/drawing/2014/main" id="{B51A6489-6A86-05E1-D8C8-A3A91EEE161D}"/>
              </a:ext>
            </a:extLst>
          </p:cNvPr>
          <p:cNvSpPr/>
          <p:nvPr/>
        </p:nvSpPr>
        <p:spPr>
          <a:xfrm>
            <a:off x="-2436621" y="8038977"/>
            <a:ext cx="4876830" cy="2392668"/>
          </a:xfrm>
          <a:custGeom>
            <a:avLst/>
            <a:gdLst/>
            <a:ahLst/>
            <a:cxnLst/>
            <a:rect l="l" t="t" r="r" b="b"/>
            <a:pathLst>
              <a:path w="5574768" h="2675889">
                <a:moveTo>
                  <a:pt x="0" y="0"/>
                </a:moveTo>
                <a:lnTo>
                  <a:pt x="5574769" y="0"/>
                </a:lnTo>
                <a:lnTo>
                  <a:pt x="5574769" y="2675889"/>
                </a:lnTo>
                <a:lnTo>
                  <a:pt x="0" y="2675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8143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304BC9-DF27-18EE-64D5-E420D341D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9027D63-F852-8EAE-85FB-2A7E1C16C43C}"/>
              </a:ext>
            </a:extLst>
          </p:cNvPr>
          <p:cNvGrpSpPr/>
          <p:nvPr/>
        </p:nvGrpSpPr>
        <p:grpSpPr>
          <a:xfrm>
            <a:off x="1662733" y="2413825"/>
            <a:ext cx="12832978" cy="6171831"/>
            <a:chOff x="0" y="0"/>
            <a:chExt cx="3278645" cy="2615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E0C5FEA1-68C5-C3AD-790D-AC0279FF5FAC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8EB6A79-BFC2-1CB1-7B81-930C8E53BD99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23489A42-D081-8993-1F33-575DA66F0AA4}"/>
              </a:ext>
            </a:extLst>
          </p:cNvPr>
          <p:cNvSpPr txBox="1"/>
          <p:nvPr/>
        </p:nvSpPr>
        <p:spPr>
          <a:xfrm>
            <a:off x="954681" y="-175158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Analiza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valorilor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de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frontieră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</a:t>
            </a:r>
            <a:endParaRPr lang="ro-RO" sz="7200" dirty="0">
              <a:latin typeface="RQND Pro Condensed"/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8F278956-A0BD-C6E6-45D2-2139A5977DA9}"/>
              </a:ext>
            </a:extLst>
          </p:cNvPr>
          <p:cNvSpPr txBox="1"/>
          <p:nvPr/>
        </p:nvSpPr>
        <p:spPr>
          <a:xfrm>
            <a:off x="1921858" y="3085088"/>
            <a:ext cx="12777322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Analiza valorilor de frontieră este adesea utilizată împreună cu partiționarea în clase de echivalență. Această tehnică pune accentul pe testarea valorilor aflate la limita fiecărei clase, deoarece acestea reprezintă frecvent o sursă majoră de erori. </a:t>
            </a:r>
            <a:endParaRPr lang="ro-RO" sz="280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În cazul exemplului nostru, odată ce clasele de echivalență au fost stabilite, identificarea valorilor de frontiera devine un proces intuitiv : </a:t>
            </a:r>
            <a:endParaRPr lang="ro-RO" sz="280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• valorile de frontieră sunt 0,1,2 pentru a, b, c </a:t>
            </a:r>
            <a:endParaRPr lang="ro-RO" sz="280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Se vor testa următoarele valori: </a:t>
            </a:r>
            <a:endParaRPr lang="ro-RO" sz="2800" dirty="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• N_1 : 0 </a:t>
            </a:r>
            <a:endParaRPr lang="ro-RO" sz="280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• N_2 : 1 </a:t>
            </a:r>
            <a:endParaRPr lang="ro-RO" sz="2800" dirty="0">
              <a:solidFill>
                <a:schemeClr val="bg1"/>
              </a:solidFill>
              <a:latin typeface="Poppins"/>
              <a:ea typeface="+mn-lt"/>
              <a:cs typeface="Poppins"/>
            </a:endParaRPr>
          </a:p>
          <a:p>
            <a:r>
              <a:rPr lang="ro-RO" sz="2800" dirty="0">
                <a:solidFill>
                  <a:schemeClr val="bg1"/>
                </a:solidFill>
                <a:latin typeface="Poppins"/>
                <a:ea typeface="+mn-lt"/>
                <a:cs typeface="+mn-lt"/>
              </a:rPr>
              <a:t>• N_3 : 2</a:t>
            </a:r>
            <a:endParaRPr lang="ro-RO" sz="2800" dirty="0">
              <a:solidFill>
                <a:schemeClr val="bg1"/>
              </a:solidFill>
              <a:latin typeface="Poppins"/>
              <a:cs typeface="Poppins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938B6A87-994B-E391-5D66-A514A3A53790}"/>
              </a:ext>
            </a:extLst>
          </p:cNvPr>
          <p:cNvSpPr/>
          <p:nvPr/>
        </p:nvSpPr>
        <p:spPr>
          <a:xfrm>
            <a:off x="14606124" y="8099842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C00E234-5553-AFAE-93F5-A1CB35EEDBF7}"/>
              </a:ext>
            </a:extLst>
          </p:cNvPr>
          <p:cNvSpPr/>
          <p:nvPr/>
        </p:nvSpPr>
        <p:spPr>
          <a:xfrm>
            <a:off x="14955729" y="4056297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94918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2FE93FC-C4B7-BE51-BC66-CFF114B83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1C2C593-D9CE-4647-1C28-7D5E0B202AE7}"/>
              </a:ext>
            </a:extLst>
          </p:cNvPr>
          <p:cNvGrpSpPr/>
          <p:nvPr/>
        </p:nvGrpSpPr>
        <p:grpSpPr>
          <a:xfrm>
            <a:off x="3574475" y="2909461"/>
            <a:ext cx="10364908" cy="6090911"/>
            <a:chOff x="0" y="0"/>
            <a:chExt cx="3278645" cy="2615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270DD29-6413-D500-DAB0-F93F3C6A869D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B8DCD4E-6589-4020-C758-E4D1428E1523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>
            <a:extLst>
              <a:ext uri="{FF2B5EF4-FFF2-40B4-BE49-F238E27FC236}">
                <a16:creationId xmlns:a16="http://schemas.microsoft.com/office/drawing/2014/main" id="{7FCDA4D7-B19E-48BC-462C-A1627C1CA735}"/>
              </a:ext>
            </a:extLst>
          </p:cNvPr>
          <p:cNvSpPr/>
          <p:nvPr/>
        </p:nvSpPr>
        <p:spPr>
          <a:xfrm flipH="1">
            <a:off x="15514904" y="1028700"/>
            <a:ext cx="4077393" cy="4114800"/>
          </a:xfrm>
          <a:custGeom>
            <a:avLst/>
            <a:gdLst/>
            <a:ahLst/>
            <a:cxnLst/>
            <a:rect l="l" t="t" r="r" b="b"/>
            <a:pathLst>
              <a:path w="4077393" h="4114800">
                <a:moveTo>
                  <a:pt x="4077393" y="0"/>
                </a:moveTo>
                <a:lnTo>
                  <a:pt x="0" y="0"/>
                </a:lnTo>
                <a:lnTo>
                  <a:pt x="0" y="4114800"/>
                </a:lnTo>
                <a:lnTo>
                  <a:pt x="4077393" y="4114800"/>
                </a:lnTo>
                <a:lnTo>
                  <a:pt x="4077393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94866D43-572D-AF1C-3E91-AC51024ACF1E}"/>
              </a:ext>
            </a:extLst>
          </p:cNvPr>
          <p:cNvSpPr/>
          <p:nvPr/>
        </p:nvSpPr>
        <p:spPr>
          <a:xfrm>
            <a:off x="16094028" y="5828537"/>
            <a:ext cx="2919146" cy="5298780"/>
          </a:xfrm>
          <a:custGeom>
            <a:avLst/>
            <a:gdLst/>
            <a:ahLst/>
            <a:cxnLst/>
            <a:rect l="l" t="t" r="r" b="b"/>
            <a:pathLst>
              <a:path w="2919146" h="5298780">
                <a:moveTo>
                  <a:pt x="0" y="0"/>
                </a:moveTo>
                <a:lnTo>
                  <a:pt x="2919146" y="0"/>
                </a:lnTo>
                <a:lnTo>
                  <a:pt x="2919146" y="5298780"/>
                </a:lnTo>
                <a:lnTo>
                  <a:pt x="0" y="5298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B9E8ADC-7C0F-45B0-24D8-70A9AA638B3C}"/>
              </a:ext>
            </a:extLst>
          </p:cNvPr>
          <p:cNvSpPr txBox="1"/>
          <p:nvPr/>
        </p:nvSpPr>
        <p:spPr>
          <a:xfrm>
            <a:off x="1581813" y="229443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Analiza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valorilor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de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frontieră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</a:t>
            </a:r>
            <a:endParaRPr lang="ro-RO" sz="7200" dirty="0">
              <a:latin typeface="RQND Pro Condensed"/>
            </a:endParaRPr>
          </a:p>
        </p:txBody>
      </p:sp>
      <p:pic>
        <p:nvPicPr>
          <p:cNvPr id="6" name="Imagine 5" descr="O imagine care conține text, captură de ecran, linie, diagramă&#10;&#10;Conținutul generat de inteligența artificială poate fi incorect.">
            <a:extLst>
              <a:ext uri="{FF2B5EF4-FFF2-40B4-BE49-F238E27FC236}">
                <a16:creationId xmlns:a16="http://schemas.microsoft.com/office/drawing/2014/main" id="{48F70C6B-D46C-7E84-CB5F-EBD42ED2EC2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9" t="1168" r="1187" b="82831"/>
          <a:stretch/>
        </p:blipFill>
        <p:spPr>
          <a:xfrm>
            <a:off x="4168556" y="3359088"/>
            <a:ext cx="9169583" cy="1463189"/>
          </a:xfrm>
          <a:prstGeom prst="rect">
            <a:avLst/>
          </a:prstGeom>
        </p:spPr>
      </p:pic>
      <p:pic>
        <p:nvPicPr>
          <p:cNvPr id="7" name="Imagine 6" descr="O imagine care conține text, captură de ecran, linie, diagramă&#10;&#10;Conținutul generat de inteligența artificială poate fi incorect.">
            <a:extLst>
              <a:ext uri="{FF2B5EF4-FFF2-40B4-BE49-F238E27FC236}">
                <a16:creationId xmlns:a16="http://schemas.microsoft.com/office/drawing/2014/main" id="{1ABA4EA8-70EE-3558-D620-20E222BB189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79" t="52049" r="998" b="2326"/>
          <a:stretch/>
        </p:blipFill>
        <p:spPr>
          <a:xfrm>
            <a:off x="4158441" y="4546712"/>
            <a:ext cx="9187279" cy="417207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E0A2053B-6D9D-6730-4EFC-BEE38DAE5D31}"/>
              </a:ext>
            </a:extLst>
          </p:cNvPr>
          <p:cNvSpPr/>
          <p:nvPr/>
        </p:nvSpPr>
        <p:spPr>
          <a:xfrm>
            <a:off x="-562850" y="1279618"/>
            <a:ext cx="2189851" cy="3272874"/>
          </a:xfrm>
          <a:custGeom>
            <a:avLst/>
            <a:gdLst/>
            <a:ahLst/>
            <a:cxnLst/>
            <a:rect l="l" t="t" r="r" b="b"/>
            <a:pathLst>
              <a:path w="2189851" h="3272874">
                <a:moveTo>
                  <a:pt x="0" y="0"/>
                </a:moveTo>
                <a:lnTo>
                  <a:pt x="2189851" y="0"/>
                </a:lnTo>
                <a:lnTo>
                  <a:pt x="2189851" y="3272874"/>
                </a:lnTo>
                <a:lnTo>
                  <a:pt x="0" y="32728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3326144C-0450-9575-05EF-251E17C8540F}"/>
              </a:ext>
            </a:extLst>
          </p:cNvPr>
          <p:cNvSpPr/>
          <p:nvPr/>
        </p:nvSpPr>
        <p:spPr>
          <a:xfrm flipH="1" flipV="1">
            <a:off x="1877015" y="-1176855"/>
            <a:ext cx="649022" cy="4056386"/>
          </a:xfrm>
          <a:custGeom>
            <a:avLst/>
            <a:gdLst/>
            <a:ahLst/>
            <a:cxnLst/>
            <a:rect l="l" t="t" r="r" b="b"/>
            <a:pathLst>
              <a:path w="649022" h="4056386">
                <a:moveTo>
                  <a:pt x="649021" y="4056387"/>
                </a:moveTo>
                <a:lnTo>
                  <a:pt x="0" y="4056387"/>
                </a:lnTo>
                <a:lnTo>
                  <a:pt x="0" y="0"/>
                </a:lnTo>
                <a:lnTo>
                  <a:pt x="649021" y="0"/>
                </a:lnTo>
                <a:lnTo>
                  <a:pt x="649021" y="4056387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15852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9A5D8-5250-DA4C-A8C2-7E938A322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890160-DCB9-4432-2078-3BAF734BAE0E}"/>
              </a:ext>
            </a:extLst>
          </p:cNvPr>
          <p:cNvGrpSpPr/>
          <p:nvPr/>
        </p:nvGrpSpPr>
        <p:grpSpPr>
          <a:xfrm>
            <a:off x="1028700" y="1553138"/>
            <a:ext cx="16230600" cy="7605556"/>
            <a:chOff x="0" y="0"/>
            <a:chExt cx="4274726" cy="2003109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E25D6A4-1984-8D92-0422-F938637DAB8C}"/>
                </a:ext>
              </a:extLst>
            </p:cNvPr>
            <p:cNvSpPr/>
            <p:nvPr/>
          </p:nvSpPr>
          <p:spPr>
            <a:xfrm>
              <a:off x="0" y="0"/>
              <a:ext cx="4274726" cy="2003110"/>
            </a:xfrm>
            <a:custGeom>
              <a:avLst/>
              <a:gdLst/>
              <a:ahLst/>
              <a:cxnLst/>
              <a:rect l="l" t="t" r="r" b="b"/>
              <a:pathLst>
                <a:path w="4274726" h="2003110">
                  <a:moveTo>
                    <a:pt x="24327" y="0"/>
                  </a:moveTo>
                  <a:lnTo>
                    <a:pt x="4250399" y="0"/>
                  </a:lnTo>
                  <a:cubicBezTo>
                    <a:pt x="4263834" y="0"/>
                    <a:pt x="4274726" y="10891"/>
                    <a:pt x="4274726" y="24327"/>
                  </a:cubicBezTo>
                  <a:lnTo>
                    <a:pt x="4274726" y="1978783"/>
                  </a:lnTo>
                  <a:cubicBezTo>
                    <a:pt x="4274726" y="1992218"/>
                    <a:pt x="4263834" y="2003110"/>
                    <a:pt x="4250399" y="2003110"/>
                  </a:cubicBezTo>
                  <a:lnTo>
                    <a:pt x="24327" y="2003110"/>
                  </a:lnTo>
                  <a:cubicBezTo>
                    <a:pt x="10891" y="2003110"/>
                    <a:pt x="0" y="1992218"/>
                    <a:pt x="0" y="1978783"/>
                  </a:cubicBezTo>
                  <a:lnTo>
                    <a:pt x="0" y="24327"/>
                  </a:lnTo>
                  <a:cubicBezTo>
                    <a:pt x="0" y="10891"/>
                    <a:pt x="10891" y="0"/>
                    <a:pt x="24327" y="0"/>
                  </a:cubicBezTo>
                  <a:close/>
                </a:path>
              </a:pathLst>
            </a:custGeom>
            <a:solidFill>
              <a:srgbClr val="FFFBEB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56E19F-1DAF-9179-FB6E-267AD0BCFA24}"/>
                </a:ext>
              </a:extLst>
            </p:cNvPr>
            <p:cNvSpPr txBox="1"/>
            <p:nvPr/>
          </p:nvSpPr>
          <p:spPr>
            <a:xfrm>
              <a:off x="0" y="-38100"/>
              <a:ext cx="4274726" cy="20412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CasetăText 6">
            <a:extLst>
              <a:ext uri="{FF2B5EF4-FFF2-40B4-BE49-F238E27FC236}">
                <a16:creationId xmlns:a16="http://schemas.microsoft.com/office/drawing/2014/main" id="{FDB1114D-02B3-1EC9-EC22-38C89C6BC296}"/>
              </a:ext>
            </a:extLst>
          </p:cNvPr>
          <p:cNvSpPr txBox="1"/>
          <p:nvPr/>
        </p:nvSpPr>
        <p:spPr>
          <a:xfrm>
            <a:off x="4404091" y="353015"/>
            <a:ext cx="945958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 err="1">
                <a:solidFill>
                  <a:srgbClr val="3D3E87"/>
                </a:solidFill>
                <a:latin typeface="RQND Pro Condensed"/>
              </a:rPr>
              <a:t>Graful</a:t>
            </a:r>
            <a:r>
              <a:rPr lang="en-US" sz="7200" dirty="0">
                <a:solidFill>
                  <a:srgbClr val="3D3E87"/>
                </a:solidFill>
                <a:latin typeface="RQND Pro Condensed"/>
              </a:rPr>
              <a:t> de flux de control </a:t>
            </a:r>
            <a:r>
              <a:rPr lang="ro-RO" sz="7200" dirty="0">
                <a:latin typeface="RQND Pro Condensed"/>
              </a:rPr>
              <a:t>​</a:t>
            </a:r>
            <a:endParaRPr lang="ro-RO" dirty="0"/>
          </a:p>
        </p:txBody>
      </p:sp>
      <p:pic>
        <p:nvPicPr>
          <p:cNvPr id="8" name="Imagine 7" descr="O imagine care conține diagramă, cerc, linie&#10;&#10;Conținutul generat de inteligența artificială poate fi incorect.">
            <a:extLst>
              <a:ext uri="{FF2B5EF4-FFF2-40B4-BE49-F238E27FC236}">
                <a16:creationId xmlns:a16="http://schemas.microsoft.com/office/drawing/2014/main" id="{A37C7F34-888F-57CA-73C9-AEBA2B622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6017" y="2275885"/>
            <a:ext cx="5065173" cy="6392709"/>
          </a:xfrm>
          <a:prstGeom prst="rect">
            <a:avLst/>
          </a:prstGeom>
        </p:spPr>
      </p:pic>
      <p:sp>
        <p:nvSpPr>
          <p:cNvPr id="10" name="Freeform 2">
            <a:extLst>
              <a:ext uri="{FF2B5EF4-FFF2-40B4-BE49-F238E27FC236}">
                <a16:creationId xmlns:a16="http://schemas.microsoft.com/office/drawing/2014/main" id="{0C3D0F12-2BBA-6559-1841-7EC5D8F7FD0F}"/>
              </a:ext>
            </a:extLst>
          </p:cNvPr>
          <p:cNvSpPr/>
          <p:nvPr/>
        </p:nvSpPr>
        <p:spPr>
          <a:xfrm>
            <a:off x="-1331593" y="8063550"/>
            <a:ext cx="4709044" cy="3339140"/>
          </a:xfrm>
          <a:custGeom>
            <a:avLst/>
            <a:gdLst/>
            <a:ahLst/>
            <a:cxnLst/>
            <a:rect l="l" t="t" r="r" b="b"/>
            <a:pathLst>
              <a:path w="4709044" h="3339140">
                <a:moveTo>
                  <a:pt x="0" y="0"/>
                </a:moveTo>
                <a:lnTo>
                  <a:pt x="4709044" y="0"/>
                </a:lnTo>
                <a:lnTo>
                  <a:pt x="4709044" y="3339140"/>
                </a:lnTo>
                <a:lnTo>
                  <a:pt x="0" y="33391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5EB846DE-92BB-7C30-D9FC-83780B19823F}"/>
              </a:ext>
            </a:extLst>
          </p:cNvPr>
          <p:cNvSpPr/>
          <p:nvPr/>
        </p:nvSpPr>
        <p:spPr>
          <a:xfrm>
            <a:off x="4315939" y="8548625"/>
            <a:ext cx="434639" cy="3025969"/>
          </a:xfrm>
          <a:custGeom>
            <a:avLst/>
            <a:gdLst/>
            <a:ahLst/>
            <a:cxnLst/>
            <a:rect l="l" t="t" r="r" b="b"/>
            <a:pathLst>
              <a:path w="434639" h="3025969">
                <a:moveTo>
                  <a:pt x="0" y="0"/>
                </a:moveTo>
                <a:lnTo>
                  <a:pt x="434639" y="0"/>
                </a:lnTo>
                <a:lnTo>
                  <a:pt x="434639" y="3025969"/>
                </a:lnTo>
                <a:lnTo>
                  <a:pt x="0" y="30259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5" name="Imagine 4" descr="Imagine">
            <a:extLst>
              <a:ext uri="{FF2B5EF4-FFF2-40B4-BE49-F238E27FC236}">
                <a16:creationId xmlns:a16="http://schemas.microsoft.com/office/drawing/2014/main" id="{D1970B6A-F867-160A-CB40-9F4CF2768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9628" y="3304895"/>
            <a:ext cx="6973420" cy="43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5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6E3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4AB0CA-A025-9FF5-00C4-6806DEEA9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E6A092F-82AF-A9C3-A4BC-091F7019B76C}"/>
              </a:ext>
            </a:extLst>
          </p:cNvPr>
          <p:cNvGrpSpPr/>
          <p:nvPr/>
        </p:nvGrpSpPr>
        <p:grpSpPr>
          <a:xfrm>
            <a:off x="1662733" y="2413825"/>
            <a:ext cx="12832978" cy="6171831"/>
            <a:chOff x="0" y="0"/>
            <a:chExt cx="3278645" cy="26151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E42D772-6A34-57C6-ECAC-5D09E3EED79E}"/>
                </a:ext>
              </a:extLst>
            </p:cNvPr>
            <p:cNvSpPr/>
            <p:nvPr/>
          </p:nvSpPr>
          <p:spPr>
            <a:xfrm>
              <a:off x="0" y="0"/>
              <a:ext cx="3278646" cy="261512"/>
            </a:xfrm>
            <a:custGeom>
              <a:avLst/>
              <a:gdLst/>
              <a:ahLst/>
              <a:cxnLst/>
              <a:rect l="l" t="t" r="r" b="b"/>
              <a:pathLst>
                <a:path w="3278646" h="261512">
                  <a:moveTo>
                    <a:pt x="0" y="0"/>
                  </a:moveTo>
                  <a:lnTo>
                    <a:pt x="3278646" y="0"/>
                  </a:lnTo>
                  <a:lnTo>
                    <a:pt x="3278646" y="261512"/>
                  </a:lnTo>
                  <a:lnTo>
                    <a:pt x="0" y="261512"/>
                  </a:lnTo>
                  <a:close/>
                </a:path>
              </a:pathLst>
            </a:custGeom>
            <a:solidFill>
              <a:srgbClr val="DC786D"/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C25232-D3C3-7F34-0ED0-CFFF1262BD05}"/>
                </a:ext>
              </a:extLst>
            </p:cNvPr>
            <p:cNvSpPr txBox="1"/>
            <p:nvPr/>
          </p:nvSpPr>
          <p:spPr>
            <a:xfrm>
              <a:off x="0" y="-38100"/>
              <a:ext cx="3278645" cy="2996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TextBox 16">
            <a:extLst>
              <a:ext uri="{FF2B5EF4-FFF2-40B4-BE49-F238E27FC236}">
                <a16:creationId xmlns:a16="http://schemas.microsoft.com/office/drawing/2014/main" id="{A32465CB-B950-6823-6F98-F6C5F53B8E69}"/>
              </a:ext>
            </a:extLst>
          </p:cNvPr>
          <p:cNvSpPr txBox="1"/>
          <p:nvPr/>
        </p:nvSpPr>
        <p:spPr>
          <a:xfrm>
            <a:off x="954681" y="-175158"/>
            <a:ext cx="14234249" cy="2416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218"/>
              </a:lnSpc>
            </a:pP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Acoperirea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la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nivel</a:t>
            </a:r>
            <a:r>
              <a:rPr lang="en-US" sz="7200" dirty="0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 de </a:t>
            </a:r>
            <a:r>
              <a:rPr lang="en-US" sz="7200" dirty="0" err="1">
                <a:solidFill>
                  <a:srgbClr val="3D3E87"/>
                </a:solidFill>
                <a:latin typeface="RQND Pro Condensed"/>
                <a:ea typeface="+mn-lt"/>
                <a:cs typeface="+mn-lt"/>
                <a:sym typeface="RQND Pro Condensed"/>
              </a:rPr>
              <a:t>instrucțiune</a:t>
            </a:r>
            <a:endParaRPr lang="en-US" sz="7200" dirty="0" err="1">
              <a:solidFill>
                <a:srgbClr val="3D3E87"/>
              </a:solidFill>
              <a:latin typeface="RQND Pro Condensed"/>
              <a:ea typeface="Calibri"/>
              <a:cs typeface="Calibri"/>
            </a:endParaRPr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8E54A12-BF35-DB66-A94A-F8D7BB500F89}"/>
              </a:ext>
            </a:extLst>
          </p:cNvPr>
          <p:cNvSpPr/>
          <p:nvPr/>
        </p:nvSpPr>
        <p:spPr>
          <a:xfrm>
            <a:off x="14606124" y="8099842"/>
            <a:ext cx="5267811" cy="2183747"/>
          </a:xfrm>
          <a:custGeom>
            <a:avLst/>
            <a:gdLst/>
            <a:ahLst/>
            <a:cxnLst/>
            <a:rect l="l" t="t" r="r" b="b"/>
            <a:pathLst>
              <a:path w="5267811" h="2183747">
                <a:moveTo>
                  <a:pt x="0" y="0"/>
                </a:moveTo>
                <a:lnTo>
                  <a:pt x="5267811" y="0"/>
                </a:lnTo>
                <a:lnTo>
                  <a:pt x="5267811" y="2183747"/>
                </a:lnTo>
                <a:lnTo>
                  <a:pt x="0" y="21837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31C702BD-0E1F-B32E-9B1E-CF947B458F57}"/>
              </a:ext>
            </a:extLst>
          </p:cNvPr>
          <p:cNvSpPr/>
          <p:nvPr/>
        </p:nvSpPr>
        <p:spPr>
          <a:xfrm>
            <a:off x="14955729" y="4056297"/>
            <a:ext cx="4566682" cy="3860922"/>
          </a:xfrm>
          <a:custGeom>
            <a:avLst/>
            <a:gdLst/>
            <a:ahLst/>
            <a:cxnLst/>
            <a:rect l="l" t="t" r="r" b="b"/>
            <a:pathLst>
              <a:path w="4566682" h="3860922">
                <a:moveTo>
                  <a:pt x="0" y="0"/>
                </a:moveTo>
                <a:lnTo>
                  <a:pt x="4566682" y="0"/>
                </a:lnTo>
                <a:lnTo>
                  <a:pt x="4566682" y="3860923"/>
                </a:lnTo>
                <a:lnTo>
                  <a:pt x="0" y="3860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Imagine 5" descr="O imagine care conține text, captură de ecran, Font, număr&#10;&#10;Conținutul generat de inteligența artificială poate fi incorect.">
            <a:extLst>
              <a:ext uri="{FF2B5EF4-FFF2-40B4-BE49-F238E27FC236}">
                <a16:creationId xmlns:a16="http://schemas.microsoft.com/office/drawing/2014/main" id="{FA2C3870-AD67-42D3-FAB1-95225303471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733" r="88" b="-183"/>
          <a:stretch/>
        </p:blipFill>
        <p:spPr>
          <a:xfrm>
            <a:off x="2376445" y="2745392"/>
            <a:ext cx="11400852" cy="54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2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3E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4710221" y="1443417"/>
            <a:ext cx="3135752" cy="3342371"/>
          </a:xfrm>
          <a:custGeom>
            <a:avLst/>
            <a:gdLst/>
            <a:ahLst/>
            <a:cxnLst/>
            <a:rect l="l" t="t" r="r" b="b"/>
            <a:pathLst>
              <a:path w="3135752" h="3342371">
                <a:moveTo>
                  <a:pt x="0" y="0"/>
                </a:moveTo>
                <a:lnTo>
                  <a:pt x="3135752" y="0"/>
                </a:lnTo>
                <a:lnTo>
                  <a:pt x="3135752" y="3342371"/>
                </a:lnTo>
                <a:lnTo>
                  <a:pt x="0" y="33423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846731" y="7075479"/>
            <a:ext cx="4084049" cy="2650919"/>
          </a:xfrm>
          <a:custGeom>
            <a:avLst/>
            <a:gdLst/>
            <a:ahLst/>
            <a:cxnLst/>
            <a:rect l="l" t="t" r="r" b="b"/>
            <a:pathLst>
              <a:path w="4084049" h="2650919">
                <a:moveTo>
                  <a:pt x="0" y="0"/>
                </a:moveTo>
                <a:lnTo>
                  <a:pt x="4084049" y="0"/>
                </a:lnTo>
                <a:lnTo>
                  <a:pt x="4084049" y="2650919"/>
                </a:lnTo>
                <a:lnTo>
                  <a:pt x="0" y="265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460010" y="5345190"/>
            <a:ext cx="3598580" cy="4114800"/>
          </a:xfrm>
          <a:custGeom>
            <a:avLst/>
            <a:gdLst/>
            <a:ahLst/>
            <a:cxnLst/>
            <a:rect l="l" t="t" r="r" b="b"/>
            <a:pathLst>
              <a:path w="3598580" h="4114800">
                <a:moveTo>
                  <a:pt x="0" y="0"/>
                </a:moveTo>
                <a:lnTo>
                  <a:pt x="3598580" y="0"/>
                </a:lnTo>
                <a:lnTo>
                  <a:pt x="359858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CasetăText 7">
            <a:extLst>
              <a:ext uri="{FF2B5EF4-FFF2-40B4-BE49-F238E27FC236}">
                <a16:creationId xmlns:a16="http://schemas.microsoft.com/office/drawing/2014/main" id="{05CB0C0B-3E48-5EA1-F779-B26D07C51DF3}"/>
              </a:ext>
            </a:extLst>
          </p:cNvPr>
          <p:cNvSpPr txBox="1"/>
          <p:nvPr/>
        </p:nvSpPr>
        <p:spPr>
          <a:xfrm>
            <a:off x="3898339" y="585662"/>
            <a:ext cx="105216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200" dirty="0" err="1">
                <a:solidFill>
                  <a:schemeClr val="bg1"/>
                </a:solidFill>
                <a:latin typeface="RQND Pro Condensed"/>
              </a:rPr>
              <a:t>Acoperirea</a:t>
            </a:r>
            <a:r>
              <a:rPr lang="en-US" sz="7200" dirty="0">
                <a:solidFill>
                  <a:schemeClr val="bg1"/>
                </a:solidFill>
                <a:latin typeface="RQND Pro Condensed"/>
              </a:rPr>
              <a:t> la </a:t>
            </a:r>
            <a:r>
              <a:rPr lang="en-US" sz="7200" dirty="0" err="1">
                <a:solidFill>
                  <a:schemeClr val="bg1"/>
                </a:solidFill>
                <a:latin typeface="RQND Pro Condensed"/>
              </a:rPr>
              <a:t>nivel</a:t>
            </a:r>
            <a:r>
              <a:rPr lang="en-US" sz="7200" dirty="0">
                <a:solidFill>
                  <a:schemeClr val="bg1"/>
                </a:solidFill>
                <a:latin typeface="RQND Pro Condensed"/>
              </a:rPr>
              <a:t> de </a:t>
            </a:r>
            <a:r>
              <a:rPr lang="en-US" sz="7200" dirty="0" err="1">
                <a:solidFill>
                  <a:schemeClr val="bg1"/>
                </a:solidFill>
                <a:latin typeface="RQND Pro Condensed"/>
              </a:rPr>
              <a:t>decizie</a:t>
            </a:r>
          </a:p>
        </p:txBody>
      </p:sp>
      <p:pic>
        <p:nvPicPr>
          <p:cNvPr id="11" name="Imagine 10" descr="O imagine care conține text, captură de ecran, număr, Font&#10;&#10;Conținutul generat de inteligența artificială poate fi incorect.">
            <a:extLst>
              <a:ext uri="{FF2B5EF4-FFF2-40B4-BE49-F238E27FC236}">
                <a16:creationId xmlns:a16="http://schemas.microsoft.com/office/drawing/2014/main" id="{7890764F-5071-04F4-0E25-D800EA525AA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45" t="1024" r="2340" b="1308"/>
          <a:stretch/>
        </p:blipFill>
        <p:spPr>
          <a:xfrm>
            <a:off x="4430853" y="2688092"/>
            <a:ext cx="9456197" cy="5289793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3002196" y="7816542"/>
            <a:ext cx="881941" cy="1174875"/>
          </a:xfrm>
          <a:custGeom>
            <a:avLst/>
            <a:gdLst/>
            <a:ahLst/>
            <a:cxnLst/>
            <a:rect l="l" t="t" r="r" b="b"/>
            <a:pathLst>
              <a:path w="659411" h="1033265">
                <a:moveTo>
                  <a:pt x="0" y="0"/>
                </a:moveTo>
                <a:lnTo>
                  <a:pt x="659411" y="0"/>
                </a:lnTo>
                <a:lnTo>
                  <a:pt x="659411" y="1033265"/>
                </a:lnTo>
                <a:lnTo>
                  <a:pt x="0" y="10332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Particularizare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Temă</vt:lpstr>
      </vt:variant>
      <vt:variant>
        <vt:i4>1</vt:i4>
      </vt:variant>
      <vt:variant>
        <vt:lpstr>Titluri diapozitive</vt:lpstr>
      </vt:variant>
      <vt:variant>
        <vt:i4>16</vt:i4>
      </vt:variant>
    </vt:vector>
  </HeadingPairs>
  <TitlesOfParts>
    <vt:vector size="17" baseType="lpstr">
      <vt:lpstr>Office Theme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Illustrated Computer Parts Fun Quiz Presentation</dc:title>
  <cp:revision>496</cp:revision>
  <dcterms:created xsi:type="dcterms:W3CDTF">2006-08-16T00:00:00Z</dcterms:created>
  <dcterms:modified xsi:type="dcterms:W3CDTF">2025-05-13T07:16:00Z</dcterms:modified>
  <dc:identifier>DAGmyZJKihI</dc:identifier>
</cp:coreProperties>
</file>